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85" r:id="rId1"/>
  </p:sldMasterIdLst>
  <p:notesMasterIdLst>
    <p:notesMasterId r:id="rId18"/>
  </p:notesMasterIdLst>
  <p:sldIdLst>
    <p:sldId id="256" r:id="rId2"/>
    <p:sldId id="280" r:id="rId3"/>
    <p:sldId id="284" r:id="rId4"/>
    <p:sldId id="279" r:id="rId5"/>
    <p:sldId id="296" r:id="rId6"/>
    <p:sldId id="297" r:id="rId7"/>
    <p:sldId id="285" r:id="rId8"/>
    <p:sldId id="283" r:id="rId9"/>
    <p:sldId id="299" r:id="rId10"/>
    <p:sldId id="287" r:id="rId11"/>
    <p:sldId id="298" r:id="rId12"/>
    <p:sldId id="286" r:id="rId13"/>
    <p:sldId id="289" r:id="rId14"/>
    <p:sldId id="300" r:id="rId15"/>
    <p:sldId id="294" r:id="rId16"/>
    <p:sldId id="293" r:id="rId1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2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2F6"/>
    <a:srgbClr val="FAFBFC"/>
    <a:srgbClr val="F1F5F9"/>
    <a:srgbClr val="EFF6FF"/>
    <a:srgbClr val="DBEAFE"/>
    <a:srgbClr val="EDE9FE"/>
    <a:srgbClr val="0F172A"/>
    <a:srgbClr val="06B6D4"/>
    <a:srgbClr val="8B5CF6"/>
    <a:srgbClr val="CFF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29"/>
      </p:cViewPr>
      <p:guideLst>
        <p:guide orient="horz" pos="2188"/>
        <p:guide pos="28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EFD42F7-718C-4B98-AAEC-167E6DDD60A7}" type="datetimeFigureOut">
              <a:rPr lang="en-US" smtClean="0"/>
              <a:pPr/>
              <a:t>1/7/2026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1B2AA4F-B828-4D7C-AFD3-893933DAFCB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US"/>
          </a:p>
        </p:txBody>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3222-F9CF-616A-2B09-40CD10A33D7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647FEE88-51AF-8322-EAA5-0566098E95B1}"/>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28FCDD6B-C9DC-E61C-12B9-0375AFBC5D37}"/>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F00A87D1-6521-215F-322B-7D25849F7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A91A5-8A96-0823-0BCF-07788CF402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98941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450EC-A581-70C0-7AE4-AD912A168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291509-6533-AD47-AE3F-CBE2A4F81E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87295-32C4-BE6F-12E3-A6B833E6278F}"/>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759647A2-0D2B-A4C2-0A57-55723AB2F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30883-F135-4DD2-2459-B35CC91EF5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02765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31105C-CE83-9462-F403-B036CDDF586A}"/>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8CB6AB-3C9A-CE0E-6773-B3533514BDF6}"/>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7DB42-6B08-9DFD-A1D5-FD0B6D1DBEB2}"/>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A95B3588-D771-AE35-3E0D-39A7CF425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2B4FD-53F8-1E42-08E7-878CDE0FB58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1770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0EBA-2439-7E7C-EF57-F91FB86A4A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8039E1-8A28-6E0F-21DA-F8D1C2B83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B76FF-95F5-7FF7-572B-A9977866ED47}"/>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43116EF6-F708-C44A-502F-0FC350081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E573E-B9D8-7D27-8BAC-26150DDA44C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17444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A2D5-EF96-1C8C-03B7-2C5D3075721C}"/>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E50CC105-42A8-970A-A119-F12C053F62A5}"/>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96A0F-0F2B-1700-807A-853115D94CAD}"/>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5ECFF58A-546A-F807-1187-580F008C0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FC146-45CF-6FF5-3EE8-0EE1E7C9C65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72095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0627-0279-69FB-CE5A-92D9583D0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568398-F82D-4CA4-A85A-26E18514E978}"/>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B478A-670E-D909-CE48-6183EC7AC2B3}"/>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42D4AA-2A31-3EB3-6843-70055F858116}"/>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6" name="Footer Placeholder 5">
            <a:extLst>
              <a:ext uri="{FF2B5EF4-FFF2-40B4-BE49-F238E27FC236}">
                <a16:creationId xmlns:a16="http://schemas.microsoft.com/office/drawing/2014/main" id="{FC378A41-DC1C-9255-F5C9-079A9DCB0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3140AE-E6A1-3361-9B0D-ABB9113C8E9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910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3601-2B00-A44D-2921-85CE6C485DA3}"/>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1FAA44-8CD7-1034-4D4F-313DC8F4AF86}"/>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C164724D-2F3B-E5D9-73E9-B935029A5B6C}"/>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28EC4A-0F90-6B82-9D36-0A8A75496B9B}"/>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C368B311-EFDA-F097-72CA-AA5E49E3F0FB}"/>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C7CAB3-297F-397A-6E17-81102A308A82}"/>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8" name="Footer Placeholder 7">
            <a:extLst>
              <a:ext uri="{FF2B5EF4-FFF2-40B4-BE49-F238E27FC236}">
                <a16:creationId xmlns:a16="http://schemas.microsoft.com/office/drawing/2014/main" id="{BCE3873C-306C-42D5-B795-5BD3F8B5AD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C9CD79-A17A-EE61-86B2-8938C30B283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6125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11B55-2C72-5E44-6A51-0044101556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0712BA-20AA-441F-A2B1-557ABAD7ECDA}"/>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4" name="Footer Placeholder 3">
            <a:extLst>
              <a:ext uri="{FF2B5EF4-FFF2-40B4-BE49-F238E27FC236}">
                <a16:creationId xmlns:a16="http://schemas.microsoft.com/office/drawing/2014/main" id="{31C6C80D-017C-3140-10EF-083D2E3753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7C29EC-13F8-5704-C92D-73E169FA7E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9049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B3EF1-38D3-768F-61C0-8689B135E8F4}"/>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3" name="Footer Placeholder 2">
            <a:extLst>
              <a:ext uri="{FF2B5EF4-FFF2-40B4-BE49-F238E27FC236}">
                <a16:creationId xmlns:a16="http://schemas.microsoft.com/office/drawing/2014/main" id="{C8D26FE5-21D2-3648-B90E-6CFACE78B9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886E6D-AEE6-D9A9-33E1-A7D20CC8FA3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1723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C357E-4A95-3E49-7EFB-447CAF76655E}"/>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7A5368E0-F5D6-9AA4-BF4D-D305CFB97705}"/>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7BCC57-6826-7B4D-6822-E71585FA2D0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BC0F0922-2B48-243F-B31A-51BFF8E3569C}"/>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6" name="Footer Placeholder 5">
            <a:extLst>
              <a:ext uri="{FF2B5EF4-FFF2-40B4-BE49-F238E27FC236}">
                <a16:creationId xmlns:a16="http://schemas.microsoft.com/office/drawing/2014/main" id="{FBB2F95A-C487-0062-66FB-733ED1330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25DC4A-FEED-211A-5735-991195A4A16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7946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2CA4-6F91-9EA7-15E0-13CA342ADAE6}"/>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13DA5AA1-883A-C86C-9451-8957C2E186D7}"/>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23F59157-C310-EADF-5860-A5CAB18FFFD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F6C8F0B7-9721-C55A-7584-EAA53474BDE0}"/>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6" name="Footer Placeholder 5">
            <a:extLst>
              <a:ext uri="{FF2B5EF4-FFF2-40B4-BE49-F238E27FC236}">
                <a16:creationId xmlns:a16="http://schemas.microsoft.com/office/drawing/2014/main" id="{37595622-041C-8C0B-3121-FB64F292F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78C03-0ABC-6EC2-9A84-88FF9DEDD9B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6523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B9021-1974-30E6-43C1-F4D3C85DAA7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433AC52-5D95-CAD1-FA80-80BDF8ED7412}"/>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C8F5062-DE7C-A041-E97E-0B2C715396A6}"/>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latin typeface="Arial" panose="020B0604020202020204" pitchFamily="34" charset="0"/>
              </a:defRPr>
            </a:lvl1pPr>
          </a:lstStyle>
          <a:p>
            <a:fld id="{1D8BD707-D9CF-40AE-B4C6-C98DA3205C09}" type="datetimeFigureOut">
              <a:rPr lang="en-US" smtClean="0"/>
              <a:pPr/>
              <a:t>1/7/2026</a:t>
            </a:fld>
            <a:endParaRPr lang="en-US" dirty="0"/>
          </a:p>
        </p:txBody>
      </p:sp>
      <p:sp>
        <p:nvSpPr>
          <p:cNvPr id="5" name="Footer Placeholder 4">
            <a:extLst>
              <a:ext uri="{FF2B5EF4-FFF2-40B4-BE49-F238E27FC236}">
                <a16:creationId xmlns:a16="http://schemas.microsoft.com/office/drawing/2014/main" id="{E4F3A831-BFCD-2FFB-D4F9-225F00D4BC16}"/>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AC60FAF4-D2DE-D7B7-F90F-F574722C110C}"/>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latin typeface="Arial" panose="020B0604020202020204" pitchFamily="34" charset="0"/>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4320827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1371600" rtl="0" eaLnBrk="1" latinLnBrk="0" hangingPunct="1">
        <a:lnSpc>
          <a:spcPct val="90000"/>
        </a:lnSpc>
        <a:spcBef>
          <a:spcPct val="0"/>
        </a:spcBef>
        <a:buNone/>
        <a:defRPr sz="6600" kern="1200">
          <a:solidFill>
            <a:schemeClr val="tx1"/>
          </a:solidFill>
          <a:latin typeface="Arial" panose="020B0604020202020204"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Arial" panose="020B0604020202020204" pitchFamily="34" charset="0"/>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Arial" panose="020B0604020202020204" pitchFamily="34" charset="0"/>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Arial" panose="020B0604020202020204" pitchFamily="34" charset="0"/>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sv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sv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54" name="TextBox 54"/>
          <p:cNvSpPr txBox="1"/>
          <p:nvPr/>
        </p:nvSpPr>
        <p:spPr>
          <a:xfrm>
            <a:off x="1076960" y="1516380"/>
            <a:ext cx="4521200" cy="269240"/>
          </a:xfrm>
          <a:prstGeom prst="rect">
            <a:avLst/>
          </a:prstGeom>
        </p:spPr>
        <p:txBody>
          <a:bodyPr wrap="square" lIns="0" tIns="0" rIns="0" bIns="0" rtlCol="0" anchor="t">
            <a:spAutoFit/>
          </a:bodyPr>
          <a:lstStyle/>
          <a:p>
            <a:pPr algn="l">
              <a:lnSpc>
                <a:spcPts val="2100"/>
              </a:lnSpc>
            </a:pPr>
            <a:r>
              <a:rPr lang="vi-VN" altLang="en-GB" sz="200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BÁO CÁO ĐỒ ÁN CHUYÊN NGÀNH</a:t>
            </a:r>
          </a:p>
        </p:txBody>
      </p:sp>
      <p:sp>
        <p:nvSpPr>
          <p:cNvPr id="56" name="TextBox 56"/>
          <p:cNvSpPr txBox="1"/>
          <p:nvPr/>
        </p:nvSpPr>
        <p:spPr>
          <a:xfrm>
            <a:off x="1066801" y="1821180"/>
            <a:ext cx="9677400" cy="4440575"/>
          </a:xfrm>
          <a:prstGeom prst="rect">
            <a:avLst/>
          </a:prstGeom>
        </p:spPr>
        <p:txBody>
          <a:bodyPr wrap="square" lIns="0" tIns="0" rIns="0" bIns="0" rtlCol="0" anchor="t">
            <a:spAutoFit/>
          </a:bodyPr>
          <a:lstStyle/>
          <a:p>
            <a:pPr algn="l">
              <a:lnSpc>
                <a:spcPts val="8855"/>
              </a:lnSpc>
            </a:pPr>
            <a:r>
              <a:rPr lang="vi-VN" altLang="en-US" sz="6000"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a:t>
            </a:r>
            <a:endParaRPr lang="en-US" altLang="en-US" sz="6000"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a:p>
            <a:pPr algn="l">
              <a:lnSpc>
                <a:spcPts val="8855"/>
              </a:lnSpc>
            </a:pPr>
            <a:r>
              <a:rPr lang="vi-VN" altLang="en-US" sz="6000"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CÓ YẾU TỐ TRÒ CHƠI</a:t>
            </a:r>
          </a:p>
        </p:txBody>
      </p:sp>
      <p:sp>
        <p:nvSpPr>
          <p:cNvPr id="63" name="TextBox 63"/>
          <p:cNvSpPr txBox="1"/>
          <p:nvPr/>
        </p:nvSpPr>
        <p:spPr>
          <a:xfrm>
            <a:off x="4559300" y="6533515"/>
            <a:ext cx="3365500" cy="1112741"/>
          </a:xfrm>
          <a:prstGeom prst="rect">
            <a:avLst/>
          </a:prstGeom>
        </p:spPr>
        <p:txBody>
          <a:bodyPr wrap="square" lIns="0" tIns="0" rIns="0" bIns="0" rtlCol="0" anchor="t">
            <a:spAutoFit/>
          </a:bodyPr>
          <a:lstStyle/>
          <a:p>
            <a:pPr algn="l">
              <a:lnSpc>
                <a:spcPts val="2190"/>
              </a:lnSpc>
            </a:pPr>
            <a:r>
              <a:rPr lang="vi-VN" altLang="en-US" sz="157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Sinh viên thực hiện:</a:t>
            </a:r>
          </a:p>
          <a:p>
            <a:pPr algn="l">
              <a:lnSpc>
                <a:spcPts val="2190"/>
              </a:lnSpc>
            </a:pPr>
            <a:r>
              <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Họ Tên:</a:t>
            </a:r>
            <a:r>
              <a:rPr lang="en-US"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 Nguyễn Huỳnh </a:t>
            </a:r>
            <a:r>
              <a:rPr lang="en-US" altLang="en-US" sz="1570" dirty="0" err="1">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Phú</a:t>
            </a:r>
            <a:r>
              <a:rPr lang="en-US"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 Vinh</a:t>
            </a:r>
            <a:endPar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endParaRPr>
          </a:p>
          <a:p>
            <a:pPr algn="l">
              <a:lnSpc>
                <a:spcPts val="2190"/>
              </a:lnSpc>
            </a:pPr>
            <a:r>
              <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Lớp:      </a:t>
            </a:r>
            <a:r>
              <a:rPr lang="en-US"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DA22TTC</a:t>
            </a:r>
            <a:endPar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endParaRPr>
          </a:p>
          <a:p>
            <a:pPr algn="l">
              <a:lnSpc>
                <a:spcPts val="2190"/>
              </a:lnSpc>
            </a:pPr>
            <a:r>
              <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MSSV:  </a:t>
            </a:r>
            <a:r>
              <a:rPr lang="en-US"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110122203</a:t>
            </a:r>
            <a:endPar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endParaRPr>
          </a:p>
        </p:txBody>
      </p:sp>
      <p:sp>
        <p:nvSpPr>
          <p:cNvPr id="70" name="TextBox 63"/>
          <p:cNvSpPr txBox="1"/>
          <p:nvPr/>
        </p:nvSpPr>
        <p:spPr>
          <a:xfrm>
            <a:off x="1082040" y="6568440"/>
            <a:ext cx="2956560" cy="548483"/>
          </a:xfrm>
          <a:prstGeom prst="rect">
            <a:avLst/>
          </a:prstGeom>
        </p:spPr>
        <p:txBody>
          <a:bodyPr wrap="square" lIns="0" tIns="0" rIns="0" bIns="0" rtlCol="0" anchor="t">
            <a:spAutoFit/>
          </a:bodyPr>
          <a:lstStyle/>
          <a:p>
            <a:pPr algn="l">
              <a:lnSpc>
                <a:spcPts val="2190"/>
              </a:lnSpc>
            </a:pPr>
            <a:r>
              <a:rPr lang="en-GB" altLang="vi-VN" sz="157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Gi</a:t>
            </a:r>
            <a:r>
              <a:rPr lang="vi-VN" altLang="en-GB" sz="157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ảng viên hướng dẫn</a:t>
            </a:r>
            <a:endParaRPr lang="vi-VN" altLang="en-US" sz="157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endParaRPr>
          </a:p>
          <a:p>
            <a:pPr algn="l">
              <a:lnSpc>
                <a:spcPts val="2190"/>
              </a:lnSpc>
            </a:pPr>
            <a:r>
              <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ThS. Nguyễn Ngọc Đan Thanh</a:t>
            </a:r>
          </a:p>
        </p:txBody>
      </p:sp>
      <p:grpSp>
        <p:nvGrpSpPr>
          <p:cNvPr id="72" name="Group 71"/>
          <p:cNvGrpSpPr/>
          <p:nvPr/>
        </p:nvGrpSpPr>
        <p:grpSpPr>
          <a:xfrm>
            <a:off x="15071725" y="2095500"/>
            <a:ext cx="2186940" cy="2134870"/>
            <a:chOff x="18360" y="9060"/>
            <a:chExt cx="3444" cy="3362"/>
          </a:xfrm>
        </p:grpSpPr>
        <p:grpSp>
          <p:nvGrpSpPr>
            <p:cNvPr id="66" name="Group 65"/>
            <p:cNvGrpSpPr/>
            <p:nvPr/>
          </p:nvGrpSpPr>
          <p:grpSpPr>
            <a:xfrm>
              <a:off x="18360" y="9060"/>
              <a:ext cx="3445" cy="3362"/>
              <a:chOff x="20902" y="7902"/>
              <a:chExt cx="3445" cy="3362"/>
            </a:xfrm>
          </p:grpSpPr>
          <p:sp>
            <p:nvSpPr>
              <p:cNvPr id="15" name="Freeform 15"/>
              <p:cNvSpPr/>
              <p:nvPr/>
            </p:nvSpPr>
            <p:spPr>
              <a:xfrm>
                <a:off x="23229" y="9721"/>
                <a:ext cx="1118" cy="1543"/>
              </a:xfrm>
              <a:custGeom>
                <a:avLst/>
                <a:gdLst/>
                <a:ahLst/>
                <a:cxnLst/>
                <a:rect l="l" t="t" r="r" b="b"/>
                <a:pathLst>
                  <a:path w="187020" h="352172">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txBody>
              <a:bodyPr/>
              <a:lstStyle/>
              <a:p>
                <a:endParaRPr lang="en-GB" altLang="en-US" dirty="0">
                  <a:latin typeface="Arial" panose="020B0604020202020204" pitchFamily="34" charset="0"/>
                </a:endParaRPr>
              </a:p>
            </p:txBody>
          </p:sp>
          <p:sp>
            <p:nvSpPr>
              <p:cNvPr id="18" name="Freeform 18"/>
              <p:cNvSpPr/>
              <p:nvPr/>
            </p:nvSpPr>
            <p:spPr>
              <a:xfrm>
                <a:off x="20902" y="7902"/>
                <a:ext cx="1327" cy="2064"/>
              </a:xfrm>
              <a:custGeom>
                <a:avLst/>
                <a:gdLst/>
                <a:ahLst/>
                <a:cxnLst/>
                <a:rect l="l" t="t" r="r" b="b"/>
                <a:pathLst>
                  <a:path w="221978" h="345111">
                    <a:moveTo>
                      <a:pt x="0" y="0"/>
                    </a:moveTo>
                    <a:lnTo>
                      <a:pt x="221978" y="0"/>
                    </a:lnTo>
                    <a:lnTo>
                      <a:pt x="221978" y="345111"/>
                    </a:lnTo>
                    <a:lnTo>
                      <a:pt x="0" y="345111"/>
                    </a:lnTo>
                    <a:close/>
                  </a:path>
                </a:pathLst>
              </a:custGeom>
              <a:solidFill>
                <a:srgbClr val="06B6D4"/>
              </a:solidFill>
              <a:ln w="9525" cap="sq">
                <a:solidFill>
                  <a:srgbClr val="242424"/>
                </a:solidFill>
                <a:prstDash val="solid"/>
                <a:miter/>
              </a:ln>
            </p:spPr>
            <p:txBody>
              <a:bodyPr/>
              <a:lstStyle/>
              <a:p>
                <a:endParaRPr lang="en-US" dirty="0">
                  <a:latin typeface="Arial" panose="020B0604020202020204" pitchFamily="34" charset="0"/>
                </a:endParaRPr>
              </a:p>
            </p:txBody>
          </p:sp>
        </p:grpSp>
        <p:sp>
          <p:nvSpPr>
            <p:cNvPr id="71" name="Rounded Rectangle 70"/>
            <p:cNvSpPr/>
            <p:nvPr/>
          </p:nvSpPr>
          <p:spPr>
            <a:xfrm>
              <a:off x="19440" y="9060"/>
              <a:ext cx="2365" cy="1995"/>
            </a:xfrm>
            <a:prstGeom prst="roundRect">
              <a:avLst>
                <a:gd name="adj" fmla="val 9974"/>
              </a:avLst>
            </a:prstGeom>
            <a:solidFill>
              <a:srgbClr val="3B82F6"/>
            </a:solidFill>
            <a:ln w="9525">
              <a:solidFill>
                <a:srgbClr val="242424"/>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baseline="-25000" dirty="0">
                <a:latin typeface="Arial" panose="020B0604020202020204" pitchFamily="34" charset="0"/>
              </a:endParaRPr>
            </a:p>
          </p:txBody>
        </p:sp>
      </p:grpSp>
      <p:grpSp>
        <p:nvGrpSpPr>
          <p:cNvPr id="74" name="Group 73"/>
          <p:cNvGrpSpPr/>
          <p:nvPr/>
        </p:nvGrpSpPr>
        <p:grpSpPr>
          <a:xfrm>
            <a:off x="959485" y="7758430"/>
            <a:ext cx="6556375" cy="955675"/>
            <a:chOff x="1620" y="11447"/>
            <a:chExt cx="10325" cy="1505"/>
          </a:xfrm>
        </p:grpSpPr>
        <p:grpSp>
          <p:nvGrpSpPr>
            <p:cNvPr id="75" name="Group 31"/>
            <p:cNvGrpSpPr/>
            <p:nvPr/>
          </p:nvGrpSpPr>
          <p:grpSpPr>
            <a:xfrm>
              <a:off x="1620" y="11447"/>
              <a:ext cx="7236" cy="1505"/>
              <a:chOff x="0" y="-57150"/>
              <a:chExt cx="1210207" cy="251709"/>
            </a:xfrm>
          </p:grpSpPr>
          <p:sp>
            <p:nvSpPr>
              <p:cNvPr id="76" name="Freeform 32"/>
              <p:cNvSpPr/>
              <p:nvPr/>
            </p:nvSpPr>
            <p:spPr>
              <a:xfrm>
                <a:off x="0" y="-12"/>
                <a:ext cx="1210207" cy="194559"/>
              </a:xfrm>
              <a:custGeom>
                <a:avLst/>
                <a:gdLst/>
                <a:ahLst/>
                <a:cxnLst/>
                <a:rect l="l" t="t" r="r" b="b"/>
                <a:pathLst>
                  <a:path w="1210207" h="194559">
                    <a:moveTo>
                      <a:pt x="85928" y="0"/>
                    </a:moveTo>
                    <a:lnTo>
                      <a:pt x="1124279" y="0"/>
                    </a:lnTo>
                    <a:cubicBezTo>
                      <a:pt x="1171735" y="0"/>
                      <a:pt x="1210207" y="38471"/>
                      <a:pt x="1210207" y="85928"/>
                    </a:cubicBezTo>
                    <a:lnTo>
                      <a:pt x="1210207" y="108631"/>
                    </a:lnTo>
                    <a:cubicBezTo>
                      <a:pt x="1210207" y="156087"/>
                      <a:pt x="1171735" y="194559"/>
                      <a:pt x="1124279" y="194559"/>
                    </a:cubicBezTo>
                    <a:lnTo>
                      <a:pt x="85928" y="194559"/>
                    </a:lnTo>
                    <a:cubicBezTo>
                      <a:pt x="38471" y="194559"/>
                      <a:pt x="0" y="156087"/>
                      <a:pt x="0" y="108631"/>
                    </a:cubicBezTo>
                    <a:lnTo>
                      <a:pt x="0" y="85928"/>
                    </a:lnTo>
                    <a:cubicBezTo>
                      <a:pt x="0" y="38471"/>
                      <a:pt x="38471" y="0"/>
                      <a:pt x="85928" y="0"/>
                    </a:cubicBezTo>
                    <a:close/>
                  </a:path>
                </a:pathLst>
              </a:custGeom>
              <a:solidFill>
                <a:srgbClr val="EFF6FF"/>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7" name="TextBox 33"/>
              <p:cNvSpPr txBox="1"/>
              <p:nvPr/>
            </p:nvSpPr>
            <p:spPr>
              <a:xfrm>
                <a:off x="0" y="-57150"/>
                <a:ext cx="1210207" cy="251709"/>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grpSp>
          <p:nvGrpSpPr>
            <p:cNvPr id="78" name="Group 34"/>
            <p:cNvGrpSpPr/>
            <p:nvPr/>
          </p:nvGrpSpPr>
          <p:grpSpPr>
            <a:xfrm>
              <a:off x="10788" y="11795"/>
              <a:ext cx="1157" cy="1157"/>
              <a:chOff x="0" y="0"/>
              <a:chExt cx="812800" cy="812800"/>
            </a:xfrm>
          </p:grpSpPr>
          <p:sp>
            <p:nvSpPr>
              <p:cNvPr id="79"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82F6"/>
              </a:solidFill>
              <a:ln w="9525" cap="sq">
                <a:solidFill>
                  <a:srgbClr val="3B82F6"/>
                </a:solidFill>
                <a:prstDash val="solid"/>
                <a:miter/>
              </a:ln>
            </p:spPr>
            <p:txBody>
              <a:bodyPr/>
              <a:lstStyle/>
              <a:p>
                <a:endParaRPr lang="en-US" dirty="0">
                  <a:latin typeface="Arial" panose="020B0604020202020204" pitchFamily="34" charset="0"/>
                </a:endParaRPr>
              </a:p>
            </p:txBody>
          </p:sp>
          <p:sp>
            <p:nvSpPr>
              <p:cNvPr id="80" name="TextBox 36"/>
              <p:cNvSpPr txBox="1"/>
              <p:nvPr/>
            </p:nvSpPr>
            <p:spPr>
              <a:xfrm>
                <a:off x="76200" y="19050"/>
                <a:ext cx="660400" cy="71755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82" name="Freeform 38"/>
            <p:cNvSpPr/>
            <p:nvPr/>
          </p:nvSpPr>
          <p:spPr>
            <a:xfrm rot="16200000">
              <a:off x="11192" y="12272"/>
              <a:ext cx="409" cy="203"/>
            </a:xfrm>
            <a:custGeom>
              <a:avLst/>
              <a:gdLst/>
              <a:ahLst/>
              <a:cxnLst/>
              <a:rect l="l" t="t" r="r" b="b"/>
              <a:pathLst>
                <a:path w="812800" h="404099">
                  <a:moveTo>
                    <a:pt x="406400" y="404099"/>
                  </a:moveTo>
                  <a:lnTo>
                    <a:pt x="812800" y="0"/>
                  </a:lnTo>
                  <a:lnTo>
                    <a:pt x="0" y="0"/>
                  </a:lnTo>
                  <a:lnTo>
                    <a:pt x="406400" y="404099"/>
                  </a:lnTo>
                  <a:close/>
                </a:path>
              </a:pathLst>
            </a:custGeom>
            <a:solidFill>
              <a:schemeClr val="bg1"/>
            </a:solidFill>
          </p:spPr>
          <p:txBody>
            <a:bodyPr/>
            <a:lstStyle/>
            <a:p>
              <a:endParaRPr lang="en-US" dirty="0">
                <a:latin typeface="Arial" panose="020B0604020202020204" pitchFamily="34" charset="0"/>
              </a:endParaRPr>
            </a:p>
          </p:txBody>
        </p:sp>
        <p:grpSp>
          <p:nvGrpSpPr>
            <p:cNvPr id="84" name="Group 46"/>
            <p:cNvGrpSpPr/>
            <p:nvPr/>
          </p:nvGrpSpPr>
          <p:grpSpPr>
            <a:xfrm>
              <a:off x="1844" y="11977"/>
              <a:ext cx="787" cy="787"/>
              <a:chOff x="0" y="0"/>
              <a:chExt cx="812800" cy="812800"/>
            </a:xfrm>
          </p:grpSpPr>
          <p:sp>
            <p:nvSpPr>
              <p:cNvPr id="85"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6FF"/>
              </a:solidFill>
              <a:ln w="9525" cap="sq">
                <a:solidFill>
                  <a:srgbClr val="3B82F6"/>
                </a:solidFill>
                <a:prstDash val="solid"/>
                <a:miter/>
              </a:ln>
            </p:spPr>
            <p:txBody>
              <a:bodyPr/>
              <a:lstStyle/>
              <a:p>
                <a:endParaRPr lang="en-US" dirty="0">
                  <a:latin typeface="Arial" panose="020B0604020202020204" pitchFamily="34" charset="0"/>
                </a:endParaRPr>
              </a:p>
            </p:txBody>
          </p:sp>
          <p:sp>
            <p:nvSpPr>
              <p:cNvPr id="86" name="TextBox 48"/>
              <p:cNvSpPr txBox="1"/>
              <p:nvPr/>
            </p:nvSpPr>
            <p:spPr>
              <a:xfrm>
                <a:off x="76200" y="19050"/>
                <a:ext cx="660400" cy="71755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87" name="Freeform 49"/>
            <p:cNvSpPr/>
            <p:nvPr/>
          </p:nvSpPr>
          <p:spPr>
            <a:xfrm>
              <a:off x="2085" y="12218"/>
              <a:ext cx="306" cy="306"/>
            </a:xfrm>
            <a:custGeom>
              <a:avLst/>
              <a:gdLst/>
              <a:ahLst/>
              <a:cxnLst/>
              <a:rect l="l" t="t" r="r" b="b"/>
              <a:pathLst>
                <a:path w="194337" h="194337">
                  <a:moveTo>
                    <a:pt x="0" y="0"/>
                  </a:moveTo>
                  <a:lnTo>
                    <a:pt x="194337" y="0"/>
                  </a:lnTo>
                  <a:lnTo>
                    <a:pt x="194337" y="194337"/>
                  </a:lnTo>
                  <a:lnTo>
                    <a:pt x="0" y="194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grpSp>
      <p:grpSp>
        <p:nvGrpSpPr>
          <p:cNvPr id="98" name="Group 97"/>
          <p:cNvGrpSpPr/>
          <p:nvPr/>
        </p:nvGrpSpPr>
        <p:grpSpPr>
          <a:xfrm>
            <a:off x="-334514" y="8897718"/>
            <a:ext cx="17593814" cy="1800241"/>
            <a:chOff x="-527" y="14012"/>
            <a:chExt cx="27707" cy="2835"/>
          </a:xfrm>
        </p:grpSpPr>
        <p:grpSp>
          <p:nvGrpSpPr>
            <p:cNvPr id="92" name="Group 23"/>
            <p:cNvGrpSpPr/>
            <p:nvPr/>
          </p:nvGrpSpPr>
          <p:grpSpPr>
            <a:xfrm>
              <a:off x="-527" y="14012"/>
              <a:ext cx="27707" cy="2835"/>
              <a:chOff x="-22" y="-57150"/>
              <a:chExt cx="4633784" cy="474130"/>
            </a:xfrm>
          </p:grpSpPr>
          <p:sp>
            <p:nvSpPr>
              <p:cNvPr id="93" name="Freeform 24"/>
              <p:cNvSpPr/>
              <p:nvPr/>
            </p:nvSpPr>
            <p:spPr>
              <a:xfrm>
                <a:off x="-22" y="4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94"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95" name="TextBox 57"/>
            <p:cNvSpPr txBox="1"/>
            <p:nvPr/>
          </p:nvSpPr>
          <p:spPr>
            <a:xfrm>
              <a:off x="1664" y="14940"/>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96" name="TextBox 40"/>
            <p:cNvSpPr txBox="1"/>
            <p:nvPr/>
          </p:nvSpPr>
          <p:spPr>
            <a:xfrm>
              <a:off x="24974" y="14951"/>
              <a:ext cx="1384" cy="407"/>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01</a:t>
              </a:r>
            </a:p>
          </p:txBody>
        </p:sp>
      </p:grpSp>
      <p:grpSp>
        <p:nvGrpSpPr>
          <p:cNvPr id="105" name="Group 104"/>
          <p:cNvGrpSpPr/>
          <p:nvPr/>
        </p:nvGrpSpPr>
        <p:grpSpPr>
          <a:xfrm>
            <a:off x="1056640" y="383540"/>
            <a:ext cx="16846550" cy="782955"/>
            <a:chOff x="1664" y="604"/>
            <a:chExt cx="26530" cy="1233"/>
          </a:xfrm>
        </p:grpSpPr>
        <p:grpSp>
          <p:nvGrpSpPr>
            <p:cNvPr id="97" name="Group 96"/>
            <p:cNvGrpSpPr/>
            <p:nvPr/>
          </p:nvGrpSpPr>
          <p:grpSpPr>
            <a:xfrm>
              <a:off x="1664" y="854"/>
              <a:ext cx="25439" cy="726"/>
              <a:chOff x="1664" y="854"/>
              <a:chExt cx="25439" cy="726"/>
            </a:xfrm>
          </p:grpSpPr>
          <p:sp>
            <p:nvSpPr>
              <p:cNvPr id="42" name="TextBox 42"/>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43" name="AutoShape 43"/>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44" name="AutoShape 44"/>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45" name="AutoShape 45"/>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52" name="TextBox 52"/>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53" name="Freeform 53"/>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Arial" panose="020B0604020202020204" pitchFamily="34" charset="0"/>
                </a:endParaRPr>
              </a:p>
            </p:txBody>
          </p:sp>
          <p:sp>
            <p:nvSpPr>
              <p:cNvPr id="55" name="TextBox 55"/>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102" name="Group 101"/>
            <p:cNvGrpSpPr/>
            <p:nvPr/>
          </p:nvGrpSpPr>
          <p:grpSpPr>
            <a:xfrm>
              <a:off x="25800" y="604"/>
              <a:ext cx="2394" cy="1233"/>
              <a:chOff x="8279827" y="265057"/>
              <a:chExt cx="1648297" cy="863121"/>
            </a:xfrm>
          </p:grpSpPr>
          <p:pic>
            <p:nvPicPr>
              <p:cNvPr id="103" name="Picture 102" descr="tvu"/>
              <p:cNvPicPr>
                <a:picLocks noChangeAspect="1"/>
              </p:cNvPicPr>
              <p:nvPr/>
            </p:nvPicPr>
            <p:blipFill>
              <a:blip r:embed="rId6"/>
              <a:srcRect l="20639" t="20611" r="20250" b="20046"/>
              <a:stretch>
                <a:fillRect/>
              </a:stretch>
            </p:blipFill>
            <p:spPr>
              <a:xfrm>
                <a:off x="8279827" y="265057"/>
                <a:ext cx="850479" cy="853652"/>
              </a:xfrm>
              <a:prstGeom prst="rect">
                <a:avLst/>
              </a:prstGeom>
            </p:spPr>
          </p:pic>
          <p:pic>
            <p:nvPicPr>
              <p:cNvPr id="104" name="Picture 103" descr="A logo with a black background&#10;&#10;Description automatically generated"/>
              <p:cNvPicPr>
                <a:picLocks noChangeAspect="1"/>
              </p:cNvPicPr>
              <p:nvPr/>
            </p:nvPicPr>
            <p:blipFill rotWithShape="1">
              <a:blip r:embed="rId7">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5" name="Picture 4">
            <a:extLst>
              <a:ext uri="{FF2B5EF4-FFF2-40B4-BE49-F238E27FC236}">
                <a16:creationId xmlns:a16="http://schemas.microsoft.com/office/drawing/2014/main" id="{BF93949D-3643-3BC8-8671-42A2FE0EAA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7" name="Picture 6">
            <a:extLst>
              <a:ext uri="{FF2B5EF4-FFF2-40B4-BE49-F238E27FC236}">
                <a16:creationId xmlns:a16="http://schemas.microsoft.com/office/drawing/2014/main" id="{F75BD604-F750-2089-43D8-030249EC05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0563" y="666722"/>
            <a:ext cx="10976273" cy="7595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10</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p:cNvSpPr txBox="1"/>
          <p:nvPr/>
        </p:nvSpPr>
        <p:spPr>
          <a:xfrm>
            <a:off x="1028700" y="1081665"/>
            <a:ext cx="7748588" cy="801310"/>
          </a:xfrm>
          <a:prstGeom prst="rect">
            <a:avLst/>
          </a:prstGeom>
          <a:noFill/>
        </p:spPr>
        <p:txBody>
          <a:bodyPr wrap="square" rtlCol="0" anchor="t">
            <a:spAutoFit/>
          </a:bodyPr>
          <a:lstStyle/>
          <a:p>
            <a:pPr algn="l">
              <a:lnSpc>
                <a:spcPts val="6365"/>
              </a:lnSpc>
            </a:pPr>
            <a:r>
              <a:rPr lang="vi-VN"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Kịch bản Giảng viên Tạo bài kiểm tra</a:t>
            </a:r>
          </a:p>
        </p:txBody>
      </p:sp>
      <p:grpSp>
        <p:nvGrpSpPr>
          <p:cNvPr id="2" name="Group 1">
            <a:extLst>
              <a:ext uri="{FF2B5EF4-FFF2-40B4-BE49-F238E27FC236}">
                <a16:creationId xmlns:a16="http://schemas.microsoft.com/office/drawing/2014/main" id="{6655DA6D-5B91-FC54-4086-55A55E352E53}"/>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72A504E5-E0C7-E129-1E2C-D2F7482397B2}"/>
                </a:ext>
              </a:extLst>
            </p:cNvPr>
            <p:cNvGrpSpPr/>
            <p:nvPr/>
          </p:nvGrpSpPr>
          <p:grpSpPr>
            <a:xfrm>
              <a:off x="1664" y="854"/>
              <a:ext cx="25439" cy="726"/>
              <a:chOff x="1664" y="854"/>
              <a:chExt cx="25439" cy="726"/>
            </a:xfrm>
          </p:grpSpPr>
          <p:sp>
            <p:nvSpPr>
              <p:cNvPr id="10" name="TextBox 42">
                <a:extLst>
                  <a:ext uri="{FF2B5EF4-FFF2-40B4-BE49-F238E27FC236}">
                    <a16:creationId xmlns:a16="http://schemas.microsoft.com/office/drawing/2014/main" id="{726143D0-39B3-610E-0D8D-46AC283B6C64}"/>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1" name="AutoShape 43">
                <a:extLst>
                  <a:ext uri="{FF2B5EF4-FFF2-40B4-BE49-F238E27FC236}">
                    <a16:creationId xmlns:a16="http://schemas.microsoft.com/office/drawing/2014/main" id="{287BC6A3-878B-38AE-53FC-17C655108381}"/>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AutoShape 44">
                <a:extLst>
                  <a:ext uri="{FF2B5EF4-FFF2-40B4-BE49-F238E27FC236}">
                    <a16:creationId xmlns:a16="http://schemas.microsoft.com/office/drawing/2014/main" id="{B98884C7-5C07-6F69-10F5-F37DEB6C0DF7}"/>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5">
                <a:extLst>
                  <a:ext uri="{FF2B5EF4-FFF2-40B4-BE49-F238E27FC236}">
                    <a16:creationId xmlns:a16="http://schemas.microsoft.com/office/drawing/2014/main" id="{87FCCB0F-657F-0945-3800-1FCC649F0771}"/>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TextBox 52">
                <a:extLst>
                  <a:ext uri="{FF2B5EF4-FFF2-40B4-BE49-F238E27FC236}">
                    <a16:creationId xmlns:a16="http://schemas.microsoft.com/office/drawing/2014/main" id="{6DFA8FE5-041A-61DE-D696-67086E37999B}"/>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5" name="Freeform 53">
                <a:extLst>
                  <a:ext uri="{FF2B5EF4-FFF2-40B4-BE49-F238E27FC236}">
                    <a16:creationId xmlns:a16="http://schemas.microsoft.com/office/drawing/2014/main" id="{65D1559F-1A09-F3CB-5057-BE09AD5B8F61}"/>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6" name="TextBox 55">
                <a:extLst>
                  <a:ext uri="{FF2B5EF4-FFF2-40B4-BE49-F238E27FC236}">
                    <a16:creationId xmlns:a16="http://schemas.microsoft.com/office/drawing/2014/main" id="{4409999D-B688-A7B7-13BA-42BC07E9BB5B}"/>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764C3BAA-E2CF-1AEE-FDAF-0EA82FB31952}"/>
                </a:ext>
              </a:extLst>
            </p:cNvPr>
            <p:cNvGrpSpPr/>
            <p:nvPr/>
          </p:nvGrpSpPr>
          <p:grpSpPr>
            <a:xfrm>
              <a:off x="25800" y="604"/>
              <a:ext cx="2394" cy="1233"/>
              <a:chOff x="8279827" y="265057"/>
              <a:chExt cx="1648297" cy="863121"/>
            </a:xfrm>
          </p:grpSpPr>
          <p:pic>
            <p:nvPicPr>
              <p:cNvPr id="8" name="Picture 7" descr="tvu">
                <a:extLst>
                  <a:ext uri="{FF2B5EF4-FFF2-40B4-BE49-F238E27FC236}">
                    <a16:creationId xmlns:a16="http://schemas.microsoft.com/office/drawing/2014/main" id="{CEB6A331-8503-4D23-6B1F-3685ACBA59A5}"/>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743B3547-37B5-EB39-BFFE-40C22A92434B}"/>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7" name="Picture 16">
            <a:extLst>
              <a:ext uri="{FF2B5EF4-FFF2-40B4-BE49-F238E27FC236}">
                <a16:creationId xmlns:a16="http://schemas.microsoft.com/office/drawing/2014/main" id="{B5543C62-2C40-638F-2393-E74D6DF80B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5" name="Picture 4">
            <a:extLst>
              <a:ext uri="{FF2B5EF4-FFF2-40B4-BE49-F238E27FC236}">
                <a16:creationId xmlns:a16="http://schemas.microsoft.com/office/drawing/2014/main" id="{8DF6BFEA-AC67-8360-8215-553B1B3483B3}"/>
              </a:ext>
            </a:extLst>
          </p:cNvPr>
          <p:cNvPicPr>
            <a:picLocks noChangeAspect="1"/>
          </p:cNvPicPr>
          <p:nvPr/>
        </p:nvPicPr>
        <p:blipFill>
          <a:blip r:embed="rId7"/>
          <a:stretch>
            <a:fillRect/>
          </a:stretch>
        </p:blipFill>
        <p:spPr>
          <a:xfrm>
            <a:off x="5781071" y="1932765"/>
            <a:ext cx="2529507" cy="7081512"/>
          </a:xfrm>
          <a:prstGeom prst="rect">
            <a:avLst/>
          </a:prstGeom>
        </p:spPr>
      </p:pic>
      <p:pic>
        <p:nvPicPr>
          <p:cNvPr id="6" name="Picture 5">
            <a:extLst>
              <a:ext uri="{FF2B5EF4-FFF2-40B4-BE49-F238E27FC236}">
                <a16:creationId xmlns:a16="http://schemas.microsoft.com/office/drawing/2014/main" id="{CCF0737C-1FB9-5AD6-42B6-8072E42782BD}"/>
              </a:ext>
            </a:extLst>
          </p:cNvPr>
          <p:cNvPicPr>
            <a:picLocks noChangeAspect="1"/>
          </p:cNvPicPr>
          <p:nvPr/>
        </p:nvPicPr>
        <p:blipFill>
          <a:blip r:embed="rId8"/>
          <a:stretch>
            <a:fillRect/>
          </a:stretch>
        </p:blipFill>
        <p:spPr>
          <a:xfrm>
            <a:off x="8310578" y="1368107"/>
            <a:ext cx="8836644" cy="77319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C2E571BB-2BDF-F11C-7A99-919DFFB5F6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BA237E5C-1430-8BA9-8366-0497886A3051}"/>
              </a:ext>
            </a:extLst>
          </p:cNvPr>
          <p:cNvGrpSpPr/>
          <p:nvPr/>
        </p:nvGrpSpPr>
        <p:grpSpPr>
          <a:xfrm>
            <a:off x="-334645" y="9114790"/>
            <a:ext cx="17593945" cy="1583055"/>
            <a:chOff x="-527" y="14354"/>
            <a:chExt cx="27707" cy="2493"/>
          </a:xfrm>
        </p:grpSpPr>
        <p:grpSp>
          <p:nvGrpSpPr>
            <p:cNvPr id="45" name="Group 23">
              <a:extLst>
                <a:ext uri="{FF2B5EF4-FFF2-40B4-BE49-F238E27FC236}">
                  <a16:creationId xmlns:a16="http://schemas.microsoft.com/office/drawing/2014/main" id="{03F6D9AB-7F8C-1B5A-BED2-E6783373D2C0}"/>
                </a:ext>
              </a:extLst>
            </p:cNvPr>
            <p:cNvGrpSpPr/>
            <p:nvPr/>
          </p:nvGrpSpPr>
          <p:grpSpPr>
            <a:xfrm>
              <a:off x="-527" y="14354"/>
              <a:ext cx="27707" cy="2493"/>
              <a:chOff x="0" y="0"/>
              <a:chExt cx="4633762" cy="416940"/>
            </a:xfrm>
          </p:grpSpPr>
          <p:sp>
            <p:nvSpPr>
              <p:cNvPr id="46" name="Freeform 24">
                <a:extLst>
                  <a:ext uri="{FF2B5EF4-FFF2-40B4-BE49-F238E27FC236}">
                    <a16:creationId xmlns:a16="http://schemas.microsoft.com/office/drawing/2014/main" id="{99F7B025-1472-2A8D-C05D-7DAE50D83C3B}"/>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a:extLst>
                  <a:ext uri="{FF2B5EF4-FFF2-40B4-BE49-F238E27FC236}">
                    <a16:creationId xmlns:a16="http://schemas.microsoft.com/office/drawing/2014/main" id="{BE8A6273-22C3-AFFA-F516-2EF644C763C8}"/>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a:extLst>
                <a:ext uri="{FF2B5EF4-FFF2-40B4-BE49-F238E27FC236}">
                  <a16:creationId xmlns:a16="http://schemas.microsoft.com/office/drawing/2014/main" id="{91D2BB96-2CF8-419E-FE60-AC1A50EE0735}"/>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a:extLst>
                <a:ext uri="{FF2B5EF4-FFF2-40B4-BE49-F238E27FC236}">
                  <a16:creationId xmlns:a16="http://schemas.microsoft.com/office/drawing/2014/main" id="{E36C75F3-9815-3000-DCFC-B22889A182C4}"/>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11</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a:extLst>
              <a:ext uri="{FF2B5EF4-FFF2-40B4-BE49-F238E27FC236}">
                <a16:creationId xmlns:a16="http://schemas.microsoft.com/office/drawing/2014/main" id="{3D5256B6-A940-2315-CCA7-7114FEB8EB0C}"/>
              </a:ext>
            </a:extLst>
          </p:cNvPr>
          <p:cNvSpPr txBox="1"/>
          <p:nvPr/>
        </p:nvSpPr>
        <p:spPr>
          <a:xfrm>
            <a:off x="1028700" y="1067435"/>
            <a:ext cx="8967788" cy="801310"/>
          </a:xfrm>
          <a:prstGeom prst="rect">
            <a:avLst/>
          </a:prstGeom>
          <a:noFill/>
        </p:spPr>
        <p:txBody>
          <a:bodyPr wrap="square" rtlCol="0" anchor="t">
            <a:spAutoFit/>
          </a:bodyPr>
          <a:lstStyle/>
          <a:p>
            <a:pPr algn="l">
              <a:lnSpc>
                <a:spcPts val="6365"/>
              </a:lnSpc>
            </a:pPr>
            <a:r>
              <a:rPr lang="vi-VN"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Kịch bản Sinh viên Tham gia</a:t>
            </a:r>
            <a:r>
              <a:rPr lang="en-US"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3200"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bài</a:t>
            </a:r>
            <a:r>
              <a:rPr lang="en-US"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3200"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kiểm</a:t>
            </a:r>
            <a:r>
              <a:rPr lang="en-US"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3200"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tra</a:t>
            </a:r>
            <a:endParaRPr lang="vi-VN"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2" name="Group 1">
            <a:extLst>
              <a:ext uri="{FF2B5EF4-FFF2-40B4-BE49-F238E27FC236}">
                <a16:creationId xmlns:a16="http://schemas.microsoft.com/office/drawing/2014/main" id="{2C30D17F-3EA2-DC29-4CE7-CDFB9F76B419}"/>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5B8C9AC7-E441-04B5-711D-DF508A934A3F}"/>
                </a:ext>
              </a:extLst>
            </p:cNvPr>
            <p:cNvGrpSpPr/>
            <p:nvPr/>
          </p:nvGrpSpPr>
          <p:grpSpPr>
            <a:xfrm>
              <a:off x="1664" y="854"/>
              <a:ext cx="25439" cy="726"/>
              <a:chOff x="1664" y="854"/>
              <a:chExt cx="25439" cy="726"/>
            </a:xfrm>
          </p:grpSpPr>
          <p:sp>
            <p:nvSpPr>
              <p:cNvPr id="10" name="TextBox 42">
                <a:extLst>
                  <a:ext uri="{FF2B5EF4-FFF2-40B4-BE49-F238E27FC236}">
                    <a16:creationId xmlns:a16="http://schemas.microsoft.com/office/drawing/2014/main" id="{76220733-10D5-2E78-8063-0BE989A32AC7}"/>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1" name="AutoShape 43">
                <a:extLst>
                  <a:ext uri="{FF2B5EF4-FFF2-40B4-BE49-F238E27FC236}">
                    <a16:creationId xmlns:a16="http://schemas.microsoft.com/office/drawing/2014/main" id="{C8685B37-4345-7608-4CCF-AB9570A0F163}"/>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AutoShape 44">
                <a:extLst>
                  <a:ext uri="{FF2B5EF4-FFF2-40B4-BE49-F238E27FC236}">
                    <a16:creationId xmlns:a16="http://schemas.microsoft.com/office/drawing/2014/main" id="{9A771489-1107-C732-5A87-02FB894B4405}"/>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5">
                <a:extLst>
                  <a:ext uri="{FF2B5EF4-FFF2-40B4-BE49-F238E27FC236}">
                    <a16:creationId xmlns:a16="http://schemas.microsoft.com/office/drawing/2014/main" id="{76714377-E1FF-2450-59F8-4676D6ABB016}"/>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TextBox 52">
                <a:extLst>
                  <a:ext uri="{FF2B5EF4-FFF2-40B4-BE49-F238E27FC236}">
                    <a16:creationId xmlns:a16="http://schemas.microsoft.com/office/drawing/2014/main" id="{D166B2AC-6955-B721-3254-81A2343C84D0}"/>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5" name="Freeform 53">
                <a:extLst>
                  <a:ext uri="{FF2B5EF4-FFF2-40B4-BE49-F238E27FC236}">
                    <a16:creationId xmlns:a16="http://schemas.microsoft.com/office/drawing/2014/main" id="{BCC9A1F0-A480-3129-32B2-0779FB9A462A}"/>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6" name="TextBox 55">
                <a:extLst>
                  <a:ext uri="{FF2B5EF4-FFF2-40B4-BE49-F238E27FC236}">
                    <a16:creationId xmlns:a16="http://schemas.microsoft.com/office/drawing/2014/main" id="{240445E6-AFD5-9E7E-DBE9-BB1327CBA4BB}"/>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C0299AE7-F556-C2A7-F789-EC53AA0D4C82}"/>
                </a:ext>
              </a:extLst>
            </p:cNvPr>
            <p:cNvGrpSpPr/>
            <p:nvPr/>
          </p:nvGrpSpPr>
          <p:grpSpPr>
            <a:xfrm>
              <a:off x="25800" y="604"/>
              <a:ext cx="2394" cy="1233"/>
              <a:chOff x="8279827" y="265057"/>
              <a:chExt cx="1648297" cy="863121"/>
            </a:xfrm>
          </p:grpSpPr>
          <p:pic>
            <p:nvPicPr>
              <p:cNvPr id="8" name="Picture 7" descr="tvu">
                <a:extLst>
                  <a:ext uri="{FF2B5EF4-FFF2-40B4-BE49-F238E27FC236}">
                    <a16:creationId xmlns:a16="http://schemas.microsoft.com/office/drawing/2014/main" id="{4FC44016-A34A-30B7-4CEA-A6E1E14EF7F3}"/>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44A037FB-FA58-DB80-F944-9ADF4D3BCF67}"/>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7" name="Picture 16">
            <a:extLst>
              <a:ext uri="{FF2B5EF4-FFF2-40B4-BE49-F238E27FC236}">
                <a16:creationId xmlns:a16="http://schemas.microsoft.com/office/drawing/2014/main" id="{29F25294-F83E-138C-79A2-AC5077730C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18" name="Picture 17">
            <a:extLst>
              <a:ext uri="{FF2B5EF4-FFF2-40B4-BE49-F238E27FC236}">
                <a16:creationId xmlns:a16="http://schemas.microsoft.com/office/drawing/2014/main" id="{C4C9E30A-E36E-6E92-F093-F5F55E3C9ADC}"/>
              </a:ext>
            </a:extLst>
          </p:cNvPr>
          <p:cNvPicPr>
            <a:picLocks noChangeAspect="1"/>
          </p:cNvPicPr>
          <p:nvPr/>
        </p:nvPicPr>
        <p:blipFill>
          <a:blip r:embed="rId7"/>
          <a:stretch>
            <a:fillRect/>
          </a:stretch>
        </p:blipFill>
        <p:spPr>
          <a:xfrm>
            <a:off x="5707405" y="1924959"/>
            <a:ext cx="3865999" cy="7186003"/>
          </a:xfrm>
          <a:prstGeom prst="rect">
            <a:avLst/>
          </a:prstGeom>
        </p:spPr>
      </p:pic>
      <p:pic>
        <p:nvPicPr>
          <p:cNvPr id="19" name="Picture 18">
            <a:extLst>
              <a:ext uri="{FF2B5EF4-FFF2-40B4-BE49-F238E27FC236}">
                <a16:creationId xmlns:a16="http://schemas.microsoft.com/office/drawing/2014/main" id="{1073B07C-28D2-2EAB-9B2E-8C31FF695E17}"/>
              </a:ext>
            </a:extLst>
          </p:cNvPr>
          <p:cNvPicPr>
            <a:picLocks noChangeAspect="1"/>
          </p:cNvPicPr>
          <p:nvPr/>
        </p:nvPicPr>
        <p:blipFill>
          <a:blip r:embed="rId8"/>
          <a:stretch>
            <a:fillRect/>
          </a:stretch>
        </p:blipFill>
        <p:spPr>
          <a:xfrm>
            <a:off x="9587692" y="1371066"/>
            <a:ext cx="8043054" cy="7706559"/>
          </a:xfrm>
          <a:prstGeom prst="rect">
            <a:avLst/>
          </a:prstGeom>
        </p:spPr>
      </p:pic>
    </p:spTree>
    <p:extLst>
      <p:ext uri="{BB962C8B-B14F-4D97-AF65-F5344CB8AC3E}">
        <p14:creationId xmlns:p14="http://schemas.microsoft.com/office/powerpoint/2010/main" val="184756404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TextBox 2"/>
          <p:cNvSpPr txBox="1"/>
          <p:nvPr/>
        </p:nvSpPr>
        <p:spPr>
          <a:xfrm>
            <a:off x="1828800" y="3619500"/>
            <a:ext cx="15220950" cy="1051570"/>
          </a:xfrm>
          <a:prstGeom prst="rect">
            <a:avLst/>
          </a:prstGeom>
        </p:spPr>
        <p:txBody>
          <a:bodyPr wrap="square" lIns="0" tIns="0" rIns="0" bIns="0" rtlCol="0" anchor="t">
            <a:spAutoFit/>
          </a:bodyPr>
          <a:lstStyle/>
          <a:p>
            <a:pPr algn="l">
              <a:lnSpc>
                <a:spcPts val="8230"/>
              </a:lnSpc>
            </a:pPr>
            <a:r>
              <a:rPr lang="vi-VN" altLang="en-US" sz="686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03. Kết quả và Demo</a:t>
            </a:r>
          </a:p>
        </p:txBody>
      </p:sp>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12</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5" name="Group 4">
            <a:extLst>
              <a:ext uri="{FF2B5EF4-FFF2-40B4-BE49-F238E27FC236}">
                <a16:creationId xmlns:a16="http://schemas.microsoft.com/office/drawing/2014/main" id="{A94798C8-A427-4D8E-9BE1-8C4424E160F1}"/>
              </a:ext>
            </a:extLst>
          </p:cNvPr>
          <p:cNvGrpSpPr/>
          <p:nvPr/>
        </p:nvGrpSpPr>
        <p:grpSpPr>
          <a:xfrm>
            <a:off x="1056640" y="383540"/>
            <a:ext cx="16846550" cy="782955"/>
            <a:chOff x="1664" y="604"/>
            <a:chExt cx="26530" cy="1233"/>
          </a:xfrm>
        </p:grpSpPr>
        <p:grpSp>
          <p:nvGrpSpPr>
            <p:cNvPr id="6" name="Group 5">
              <a:extLst>
                <a:ext uri="{FF2B5EF4-FFF2-40B4-BE49-F238E27FC236}">
                  <a16:creationId xmlns:a16="http://schemas.microsoft.com/office/drawing/2014/main" id="{543A8B95-6467-B8FA-973B-8CA1F98D1F01}"/>
                </a:ext>
              </a:extLst>
            </p:cNvPr>
            <p:cNvGrpSpPr/>
            <p:nvPr/>
          </p:nvGrpSpPr>
          <p:grpSpPr>
            <a:xfrm>
              <a:off x="1664" y="854"/>
              <a:ext cx="25439" cy="726"/>
              <a:chOff x="1664" y="854"/>
              <a:chExt cx="25439" cy="726"/>
            </a:xfrm>
          </p:grpSpPr>
          <p:sp>
            <p:nvSpPr>
              <p:cNvPr id="10" name="TextBox 42">
                <a:extLst>
                  <a:ext uri="{FF2B5EF4-FFF2-40B4-BE49-F238E27FC236}">
                    <a16:creationId xmlns:a16="http://schemas.microsoft.com/office/drawing/2014/main" id="{C83234D8-EFF4-9E3B-DD81-3B08E36EF8A0}"/>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1" name="AutoShape 43">
                <a:extLst>
                  <a:ext uri="{FF2B5EF4-FFF2-40B4-BE49-F238E27FC236}">
                    <a16:creationId xmlns:a16="http://schemas.microsoft.com/office/drawing/2014/main" id="{1676BCDB-31D7-35BE-E4A8-A623461CB316}"/>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AutoShape 44">
                <a:extLst>
                  <a:ext uri="{FF2B5EF4-FFF2-40B4-BE49-F238E27FC236}">
                    <a16:creationId xmlns:a16="http://schemas.microsoft.com/office/drawing/2014/main" id="{A056BA48-C7FC-8998-F882-FB083DBEDC4D}"/>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5">
                <a:extLst>
                  <a:ext uri="{FF2B5EF4-FFF2-40B4-BE49-F238E27FC236}">
                    <a16:creationId xmlns:a16="http://schemas.microsoft.com/office/drawing/2014/main" id="{D2FDD1D3-9E67-50C9-7327-14C7B6E867B9}"/>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TextBox 52">
                <a:extLst>
                  <a:ext uri="{FF2B5EF4-FFF2-40B4-BE49-F238E27FC236}">
                    <a16:creationId xmlns:a16="http://schemas.microsoft.com/office/drawing/2014/main" id="{8705029C-D4A6-175E-5878-0CE39EAD46D6}"/>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5" name="Freeform 53">
                <a:extLst>
                  <a:ext uri="{FF2B5EF4-FFF2-40B4-BE49-F238E27FC236}">
                    <a16:creationId xmlns:a16="http://schemas.microsoft.com/office/drawing/2014/main" id="{F4476FE8-0174-62CB-9838-6BE7CD169767}"/>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6" name="TextBox 55">
                <a:extLst>
                  <a:ext uri="{FF2B5EF4-FFF2-40B4-BE49-F238E27FC236}">
                    <a16:creationId xmlns:a16="http://schemas.microsoft.com/office/drawing/2014/main" id="{36FF1C6D-B6E0-1924-98F5-5C3D9F33FBBA}"/>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1EEC6BAE-044E-5431-F11E-1D5372B9B29B}"/>
                </a:ext>
              </a:extLst>
            </p:cNvPr>
            <p:cNvGrpSpPr/>
            <p:nvPr/>
          </p:nvGrpSpPr>
          <p:grpSpPr>
            <a:xfrm>
              <a:off x="25800" y="604"/>
              <a:ext cx="2394" cy="1233"/>
              <a:chOff x="8279827" y="265057"/>
              <a:chExt cx="1648297" cy="863121"/>
            </a:xfrm>
          </p:grpSpPr>
          <p:pic>
            <p:nvPicPr>
              <p:cNvPr id="8" name="Picture 7" descr="tvu">
                <a:extLst>
                  <a:ext uri="{FF2B5EF4-FFF2-40B4-BE49-F238E27FC236}">
                    <a16:creationId xmlns:a16="http://schemas.microsoft.com/office/drawing/2014/main" id="{CD0E6070-7EE4-E372-71E7-83DFD69545CE}"/>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B54B6705-A416-F9A7-C0F7-661AC38B3DE4}"/>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7" name="Picture 16">
            <a:extLst>
              <a:ext uri="{FF2B5EF4-FFF2-40B4-BE49-F238E27FC236}">
                <a16:creationId xmlns:a16="http://schemas.microsoft.com/office/drawing/2014/main" id="{41E4E94B-EAA6-A236-AD6C-D602CCB86B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07"/>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13</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p:cNvSpPr txBox="1"/>
          <p:nvPr/>
        </p:nvSpPr>
        <p:spPr>
          <a:xfrm>
            <a:off x="914400" y="1409700"/>
            <a:ext cx="13563600" cy="862737"/>
          </a:xfrm>
          <a:prstGeom prst="rect">
            <a:avLst/>
          </a:prstGeom>
          <a:noFill/>
        </p:spPr>
        <p:txBody>
          <a:bodyPr wrap="square" rtlCol="0" anchor="t">
            <a:spAutoFit/>
          </a:bodyPr>
          <a:lstStyle/>
          <a:p>
            <a:pPr algn="l">
              <a:lnSpc>
                <a:spcPts val="6365"/>
              </a:lnSpc>
            </a:pPr>
            <a:r>
              <a:rPr lang="en-US" altLang="en-GB" sz="5305"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Kết</a:t>
            </a:r>
            <a:r>
              <a:rPr lang="en-US"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5305"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quả</a:t>
            </a:r>
            <a:r>
              <a:rPr lang="en-US"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5305"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đạt</a:t>
            </a:r>
            <a:r>
              <a:rPr lang="en-US"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5305"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được</a:t>
            </a:r>
            <a:endParaRPr lang="vi-VN"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39" name="TextBox 39"/>
          <p:cNvSpPr txBox="1"/>
          <p:nvPr/>
        </p:nvSpPr>
        <p:spPr>
          <a:xfrm rot="-5400000">
            <a:off x="11327415" y="6894152"/>
            <a:ext cx="178626" cy="78242"/>
          </a:xfrm>
          <a:prstGeom prst="rect">
            <a:avLst/>
          </a:prstGeom>
        </p:spPr>
        <p:txBody>
          <a:bodyPr lIns="50800" tIns="50800" rIns="50800" bIns="50800" rtlCol="0" anchor="ctr"/>
          <a:lstStyle/>
          <a:p>
            <a:pPr algn="ctr">
              <a:lnSpc>
                <a:spcPts val="2355"/>
              </a:lnSpc>
            </a:pPr>
            <a:r>
              <a:rPr lang="vi-VN"/>
              <a:t> </a:t>
            </a:r>
          </a:p>
        </p:txBody>
      </p:sp>
      <p:grpSp>
        <p:nvGrpSpPr>
          <p:cNvPr id="2" name="Group 1">
            <a:extLst>
              <a:ext uri="{FF2B5EF4-FFF2-40B4-BE49-F238E27FC236}">
                <a16:creationId xmlns:a16="http://schemas.microsoft.com/office/drawing/2014/main" id="{A5A9E5C2-4F10-EC58-22BF-C2BFF24CFB49}"/>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EAD967E2-07A5-CF36-97FE-0EDA1B7DBB84}"/>
                </a:ext>
              </a:extLst>
            </p:cNvPr>
            <p:cNvGrpSpPr/>
            <p:nvPr/>
          </p:nvGrpSpPr>
          <p:grpSpPr>
            <a:xfrm>
              <a:off x="1664" y="854"/>
              <a:ext cx="25439" cy="726"/>
              <a:chOff x="1664" y="854"/>
              <a:chExt cx="25439" cy="726"/>
            </a:xfrm>
          </p:grpSpPr>
          <p:sp>
            <p:nvSpPr>
              <p:cNvPr id="8" name="TextBox 42">
                <a:extLst>
                  <a:ext uri="{FF2B5EF4-FFF2-40B4-BE49-F238E27FC236}">
                    <a16:creationId xmlns:a16="http://schemas.microsoft.com/office/drawing/2014/main" id="{2137F9CA-B1D3-53F9-585A-D0611806DD49}"/>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AutoShape 43">
                <a:extLst>
                  <a:ext uri="{FF2B5EF4-FFF2-40B4-BE49-F238E27FC236}">
                    <a16:creationId xmlns:a16="http://schemas.microsoft.com/office/drawing/2014/main" id="{EE08E899-B343-E9EC-14AB-16C96C3F2DB6}"/>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4">
                <a:extLst>
                  <a:ext uri="{FF2B5EF4-FFF2-40B4-BE49-F238E27FC236}">
                    <a16:creationId xmlns:a16="http://schemas.microsoft.com/office/drawing/2014/main" id="{1CBDDCE0-3222-1818-E75C-2E122AD1909F}"/>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AutoShape 45">
                <a:extLst>
                  <a:ext uri="{FF2B5EF4-FFF2-40B4-BE49-F238E27FC236}">
                    <a16:creationId xmlns:a16="http://schemas.microsoft.com/office/drawing/2014/main" id="{3DACCB6B-CD18-A2C3-BFE6-3A156C8350B4}"/>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5" name="TextBox 52">
                <a:extLst>
                  <a:ext uri="{FF2B5EF4-FFF2-40B4-BE49-F238E27FC236}">
                    <a16:creationId xmlns:a16="http://schemas.microsoft.com/office/drawing/2014/main" id="{8F319F40-7DDE-A73B-1C95-DD8491C1C14A}"/>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6" name="Freeform 53">
                <a:extLst>
                  <a:ext uri="{FF2B5EF4-FFF2-40B4-BE49-F238E27FC236}">
                    <a16:creationId xmlns:a16="http://schemas.microsoft.com/office/drawing/2014/main" id="{FB81CF49-B52D-DF2D-5E91-2E760E0F63FF}"/>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7" name="TextBox 55">
                <a:extLst>
                  <a:ext uri="{FF2B5EF4-FFF2-40B4-BE49-F238E27FC236}">
                    <a16:creationId xmlns:a16="http://schemas.microsoft.com/office/drawing/2014/main" id="{16610F90-B12D-B3ED-DC2A-BD0889192BEF}"/>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5" name="Group 4">
              <a:extLst>
                <a:ext uri="{FF2B5EF4-FFF2-40B4-BE49-F238E27FC236}">
                  <a16:creationId xmlns:a16="http://schemas.microsoft.com/office/drawing/2014/main" id="{9CB093FE-535E-F749-FD09-DA4FD346A868}"/>
                </a:ext>
              </a:extLst>
            </p:cNvPr>
            <p:cNvGrpSpPr/>
            <p:nvPr/>
          </p:nvGrpSpPr>
          <p:grpSpPr>
            <a:xfrm>
              <a:off x="25800" y="604"/>
              <a:ext cx="2394" cy="1233"/>
              <a:chOff x="8279827" y="265057"/>
              <a:chExt cx="1648297" cy="863121"/>
            </a:xfrm>
          </p:grpSpPr>
          <p:pic>
            <p:nvPicPr>
              <p:cNvPr id="6" name="Picture 5" descr="tvu">
                <a:extLst>
                  <a:ext uri="{FF2B5EF4-FFF2-40B4-BE49-F238E27FC236}">
                    <a16:creationId xmlns:a16="http://schemas.microsoft.com/office/drawing/2014/main" id="{DAF2901C-4FB9-7401-3D2D-69AA96126300}"/>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7" name="Picture 6" descr="A logo with a black background&#10;&#10;Description automatically generated">
                <a:extLst>
                  <a:ext uri="{FF2B5EF4-FFF2-40B4-BE49-F238E27FC236}">
                    <a16:creationId xmlns:a16="http://schemas.microsoft.com/office/drawing/2014/main" id="{D5E5FB17-1B7E-40F6-F312-95E7C82FFA39}"/>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8" name="Picture 17">
            <a:extLst>
              <a:ext uri="{FF2B5EF4-FFF2-40B4-BE49-F238E27FC236}">
                <a16:creationId xmlns:a16="http://schemas.microsoft.com/office/drawing/2014/main" id="{D57F4D31-4FD4-0827-B19D-110655F8D6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24" name="Picture 23">
            <a:extLst>
              <a:ext uri="{FF2B5EF4-FFF2-40B4-BE49-F238E27FC236}">
                <a16:creationId xmlns:a16="http://schemas.microsoft.com/office/drawing/2014/main" id="{D6AB730F-4172-857E-7402-16FAAAC79F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2628900"/>
            <a:ext cx="9249711" cy="6400800"/>
          </a:xfrm>
          <a:prstGeom prst="rect">
            <a:avLst/>
          </a:prstGeom>
        </p:spPr>
      </p:pic>
      <p:pic>
        <p:nvPicPr>
          <p:cNvPr id="26" name="Picture 25">
            <a:extLst>
              <a:ext uri="{FF2B5EF4-FFF2-40B4-BE49-F238E27FC236}">
                <a16:creationId xmlns:a16="http://schemas.microsoft.com/office/drawing/2014/main" id="{D7DB11D9-5503-A290-76AD-1CE42FD84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 y="3736885"/>
            <a:ext cx="7928324" cy="5486400"/>
          </a:xfrm>
          <a:prstGeom prst="rect">
            <a:avLst/>
          </a:prstGeom>
        </p:spPr>
      </p:pic>
      <p:pic>
        <p:nvPicPr>
          <p:cNvPr id="28" name="Picture 27">
            <a:extLst>
              <a:ext uri="{FF2B5EF4-FFF2-40B4-BE49-F238E27FC236}">
                <a16:creationId xmlns:a16="http://schemas.microsoft.com/office/drawing/2014/main" id="{97D3FDF5-D46B-36C3-228D-C67957F449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77600" y="3628390"/>
            <a:ext cx="7928324" cy="5486400"/>
          </a:xfrm>
          <a:prstGeom prst="rect">
            <a:avLst/>
          </a:prstGeom>
        </p:spPr>
      </p:pic>
      <p:sp>
        <p:nvSpPr>
          <p:cNvPr id="31" name="TextBox 35">
            <a:extLst>
              <a:ext uri="{FF2B5EF4-FFF2-40B4-BE49-F238E27FC236}">
                <a16:creationId xmlns:a16="http://schemas.microsoft.com/office/drawing/2014/main" id="{089AB5A3-D1B3-E5D7-886D-52D28356A008}"/>
              </a:ext>
            </a:extLst>
          </p:cNvPr>
          <p:cNvSpPr txBox="1"/>
          <p:nvPr/>
        </p:nvSpPr>
        <p:spPr>
          <a:xfrm>
            <a:off x="1085215" y="2400300"/>
            <a:ext cx="10645501" cy="1415772"/>
          </a:xfrm>
          <a:prstGeom prst="rect">
            <a:avLst/>
          </a:prstGeom>
        </p:spPr>
        <p:txBody>
          <a:bodyPr wrap="square" lIns="0" tIns="0" rIns="0" bIns="0" rtlCol="0" anchor="t">
            <a:spAutoFit/>
          </a:bodyPr>
          <a:lstStyle/>
          <a:p>
            <a:pPr>
              <a:spcBef>
                <a:spcPts val="600"/>
              </a:spcBef>
              <a:spcAft>
                <a:spcPts val="600"/>
              </a:spcAft>
            </a:pPr>
            <a:r>
              <a:rPr lang="vi-VN" sz="2400" dirty="0"/>
              <a:t>Hoàn thiện giao diện cho 3 vai trò người dùng.</a:t>
            </a:r>
          </a:p>
          <a:p>
            <a:pPr>
              <a:spcBef>
                <a:spcPts val="600"/>
              </a:spcBef>
              <a:spcAft>
                <a:spcPts val="600"/>
              </a:spcAft>
            </a:pPr>
            <a:r>
              <a:rPr lang="vi-VN" sz="2400" dirty="0"/>
              <a:t>Ứng dụng thành công Phaser.js và Socket.IO xử lý tương tác thời gian thực.</a:t>
            </a:r>
          </a:p>
          <a:p>
            <a:pPr>
              <a:spcBef>
                <a:spcPts val="600"/>
              </a:spcBef>
              <a:spcAft>
                <a:spcPts val="600"/>
              </a:spcAft>
            </a:pPr>
            <a:r>
              <a:rPr lang="vi-VN" sz="2400" dirty="0"/>
              <a:t>Hệ thống chạy ổn định, phản hồi nhanh.</a:t>
            </a:r>
            <a:endParaRPr lang="vi-VN" sz="2400" dirty="0">
              <a:solidFill>
                <a:srgbClr val="0F172A"/>
              </a:solidFill>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380D2-B059-B804-02E9-F57E23F98A14}"/>
            </a:ext>
          </a:extLst>
        </p:cNvPr>
        <p:cNvGrpSpPr/>
        <p:nvPr/>
      </p:nvGrpSpPr>
      <p:grpSpPr>
        <a:xfrm>
          <a:off x="0" y="0"/>
          <a:ext cx="0" cy="0"/>
          <a:chOff x="0" y="0"/>
          <a:chExt cx="0" cy="0"/>
        </a:xfrm>
      </p:grpSpPr>
      <p:sp>
        <p:nvSpPr>
          <p:cNvPr id="35" name="TextBox 35">
            <a:extLst>
              <a:ext uri="{FF2B5EF4-FFF2-40B4-BE49-F238E27FC236}">
                <a16:creationId xmlns:a16="http://schemas.microsoft.com/office/drawing/2014/main" id="{748E153C-98CC-5293-A856-FEBFA2D6CD36}"/>
              </a:ext>
            </a:extLst>
          </p:cNvPr>
          <p:cNvSpPr txBox="1"/>
          <p:nvPr/>
        </p:nvSpPr>
        <p:spPr>
          <a:xfrm>
            <a:off x="1176337" y="2952534"/>
            <a:ext cx="7837805" cy="1415772"/>
          </a:xfrm>
          <a:prstGeom prst="rect">
            <a:avLst/>
          </a:prstGeom>
        </p:spPr>
        <p:txBody>
          <a:bodyPr wrap="square" lIns="0" tIns="0" rIns="0" bIns="0" rtlCol="0" anchor="t">
            <a:spAutoFit/>
          </a:bodyPr>
          <a:lstStyle/>
          <a:p>
            <a:pPr marL="457200" indent="-457200">
              <a:spcBef>
                <a:spcPts val="600"/>
              </a:spcBef>
              <a:spcAft>
                <a:spcPts val="600"/>
              </a:spcAft>
              <a:buFont typeface="+mj-lt"/>
              <a:buAutoNum type="arabicPeriod"/>
            </a:pPr>
            <a:r>
              <a:rPr lang="vi-VN" sz="2400" dirty="0"/>
              <a:t>Tích hợp AI gợi ý lộ trình học.</a:t>
            </a:r>
          </a:p>
          <a:p>
            <a:pPr marL="457200" indent="-457200">
              <a:spcBef>
                <a:spcPts val="600"/>
              </a:spcBef>
              <a:spcAft>
                <a:spcPts val="600"/>
              </a:spcAft>
              <a:buFont typeface="+mj-lt"/>
              <a:buAutoNum type="arabicPeriod"/>
            </a:pPr>
            <a:r>
              <a:rPr lang="vi-VN" sz="2400" dirty="0"/>
              <a:t>Phát triển thêm nhiều mini game mới.</a:t>
            </a:r>
          </a:p>
          <a:p>
            <a:pPr marL="457200" indent="-457200">
              <a:spcBef>
                <a:spcPts val="600"/>
              </a:spcBef>
              <a:spcAft>
                <a:spcPts val="600"/>
              </a:spcAft>
              <a:buFont typeface="+mj-lt"/>
              <a:buAutoNum type="arabicPeriod"/>
            </a:pPr>
            <a:r>
              <a:rPr lang="vi-VN" sz="2400" dirty="0"/>
              <a:t>Tối ưu hóa trên thiết bị di động.</a:t>
            </a:r>
            <a:endParaRPr lang="vi-VN" sz="2400" dirty="0">
              <a:solidFill>
                <a:srgbClr val="0F172A"/>
              </a:solidFill>
            </a:endParaRPr>
          </a:p>
        </p:txBody>
      </p:sp>
      <p:sp>
        <p:nvSpPr>
          <p:cNvPr id="41" name="TextBox 41">
            <a:extLst>
              <a:ext uri="{FF2B5EF4-FFF2-40B4-BE49-F238E27FC236}">
                <a16:creationId xmlns:a16="http://schemas.microsoft.com/office/drawing/2014/main" id="{355703C4-A1C0-8D5B-54D9-E6B4DFD49EE7}"/>
              </a:ext>
            </a:extLst>
          </p:cNvPr>
          <p:cNvSpPr txBox="1"/>
          <p:nvPr/>
        </p:nvSpPr>
        <p:spPr>
          <a:xfrm>
            <a:off x="1028700" y="1590334"/>
            <a:ext cx="10248900" cy="770404"/>
          </a:xfrm>
          <a:prstGeom prst="rect">
            <a:avLst/>
          </a:prstGeom>
        </p:spPr>
        <p:txBody>
          <a:bodyPr wrap="square" lIns="0" tIns="0" rIns="0" bIns="0" rtlCol="0" anchor="t">
            <a:spAutoFit/>
          </a:bodyPr>
          <a:lstStyle/>
          <a:p>
            <a:pPr algn="l">
              <a:lnSpc>
                <a:spcPts val="6365"/>
              </a:lnSpc>
            </a:pP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Hướng phát triển</a:t>
            </a:r>
            <a:endParaRPr lang="vi-VN" altLang="en-GB"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70" name="Group 69">
            <a:extLst>
              <a:ext uri="{FF2B5EF4-FFF2-40B4-BE49-F238E27FC236}">
                <a16:creationId xmlns:a16="http://schemas.microsoft.com/office/drawing/2014/main" id="{9A370A93-A8DF-386C-5105-3D5E03DB7006}"/>
              </a:ext>
            </a:extLst>
          </p:cNvPr>
          <p:cNvGrpSpPr/>
          <p:nvPr/>
        </p:nvGrpSpPr>
        <p:grpSpPr>
          <a:xfrm>
            <a:off x="-334645" y="9114790"/>
            <a:ext cx="17593945" cy="1583055"/>
            <a:chOff x="-527" y="14354"/>
            <a:chExt cx="27707" cy="2493"/>
          </a:xfrm>
        </p:grpSpPr>
        <p:grpSp>
          <p:nvGrpSpPr>
            <p:cNvPr id="5" name="Group 23">
              <a:extLst>
                <a:ext uri="{FF2B5EF4-FFF2-40B4-BE49-F238E27FC236}">
                  <a16:creationId xmlns:a16="http://schemas.microsoft.com/office/drawing/2014/main" id="{A7CF8AB7-E846-34ED-E4E3-E5E06ED98D61}"/>
                </a:ext>
              </a:extLst>
            </p:cNvPr>
            <p:cNvGrpSpPr/>
            <p:nvPr/>
          </p:nvGrpSpPr>
          <p:grpSpPr>
            <a:xfrm>
              <a:off x="-527" y="14354"/>
              <a:ext cx="27707" cy="2493"/>
              <a:chOff x="0" y="0"/>
              <a:chExt cx="4633762" cy="416940"/>
            </a:xfrm>
          </p:grpSpPr>
          <p:sp>
            <p:nvSpPr>
              <p:cNvPr id="6" name="Freeform 24">
                <a:extLst>
                  <a:ext uri="{FF2B5EF4-FFF2-40B4-BE49-F238E27FC236}">
                    <a16:creationId xmlns:a16="http://schemas.microsoft.com/office/drawing/2014/main" id="{1646CAB2-5010-0E90-068A-579D435B1E4A}"/>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 name="TextBox 25">
                <a:extLst>
                  <a:ext uri="{FF2B5EF4-FFF2-40B4-BE49-F238E27FC236}">
                    <a16:creationId xmlns:a16="http://schemas.microsoft.com/office/drawing/2014/main" id="{F8A309AB-DAA4-8966-C29F-26B8793F9DF0}"/>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a:extLst>
                <a:ext uri="{FF2B5EF4-FFF2-40B4-BE49-F238E27FC236}">
                  <a16:creationId xmlns:a16="http://schemas.microsoft.com/office/drawing/2014/main" id="{890737C5-6A09-18AB-6498-59D76216A88C}"/>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a:extLst>
                <a:ext uri="{FF2B5EF4-FFF2-40B4-BE49-F238E27FC236}">
                  <a16:creationId xmlns:a16="http://schemas.microsoft.com/office/drawing/2014/main" id="{C08D0A26-C0E7-AB27-7D56-ED8AB8CE35FC}"/>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14</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2" name="Group 1">
            <a:extLst>
              <a:ext uri="{FF2B5EF4-FFF2-40B4-BE49-F238E27FC236}">
                <a16:creationId xmlns:a16="http://schemas.microsoft.com/office/drawing/2014/main" id="{22DA0C8D-49B1-90F8-1050-26C3E87E965A}"/>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B323AEA7-D17D-4AD6-DFBC-9EE90BDD2B53}"/>
                </a:ext>
              </a:extLst>
            </p:cNvPr>
            <p:cNvGrpSpPr/>
            <p:nvPr/>
          </p:nvGrpSpPr>
          <p:grpSpPr>
            <a:xfrm>
              <a:off x="1664" y="854"/>
              <a:ext cx="25439" cy="726"/>
              <a:chOff x="1664" y="854"/>
              <a:chExt cx="25439" cy="726"/>
            </a:xfrm>
          </p:grpSpPr>
          <p:sp>
            <p:nvSpPr>
              <p:cNvPr id="25" name="TextBox 42">
                <a:extLst>
                  <a:ext uri="{FF2B5EF4-FFF2-40B4-BE49-F238E27FC236}">
                    <a16:creationId xmlns:a16="http://schemas.microsoft.com/office/drawing/2014/main" id="{1A41053F-94C0-58E7-1B8B-A19E27DF3635}"/>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1" name="AutoShape 43">
                <a:extLst>
                  <a:ext uri="{FF2B5EF4-FFF2-40B4-BE49-F238E27FC236}">
                    <a16:creationId xmlns:a16="http://schemas.microsoft.com/office/drawing/2014/main" id="{EC319B3C-FF6E-A0BD-FA75-2F8FC3EA1C71}"/>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2" name="AutoShape 44">
                <a:extLst>
                  <a:ext uri="{FF2B5EF4-FFF2-40B4-BE49-F238E27FC236}">
                    <a16:creationId xmlns:a16="http://schemas.microsoft.com/office/drawing/2014/main" id="{DC7129D0-79DE-19BE-B113-B5392BD210D5}"/>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3" name="AutoShape 45">
                <a:extLst>
                  <a:ext uri="{FF2B5EF4-FFF2-40B4-BE49-F238E27FC236}">
                    <a16:creationId xmlns:a16="http://schemas.microsoft.com/office/drawing/2014/main" id="{DA5CA6CD-13C0-F5E5-3022-02951620FF45}"/>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4" name="TextBox 52">
                <a:extLst>
                  <a:ext uri="{FF2B5EF4-FFF2-40B4-BE49-F238E27FC236}">
                    <a16:creationId xmlns:a16="http://schemas.microsoft.com/office/drawing/2014/main" id="{64ADD154-A3A5-6BA7-F2E6-609F4DB4395B}"/>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6" name="Freeform 53">
                <a:extLst>
                  <a:ext uri="{FF2B5EF4-FFF2-40B4-BE49-F238E27FC236}">
                    <a16:creationId xmlns:a16="http://schemas.microsoft.com/office/drawing/2014/main" id="{0AF16B02-3A8B-4055-6A3A-359EF5923CC5}"/>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37" name="TextBox 55">
                <a:extLst>
                  <a:ext uri="{FF2B5EF4-FFF2-40B4-BE49-F238E27FC236}">
                    <a16:creationId xmlns:a16="http://schemas.microsoft.com/office/drawing/2014/main" id="{69D05B95-A82E-3DDA-A434-E726BEB976D0}"/>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510BD7E7-C5B6-4514-1597-BB41DD5A2F4B}"/>
                </a:ext>
              </a:extLst>
            </p:cNvPr>
            <p:cNvGrpSpPr/>
            <p:nvPr/>
          </p:nvGrpSpPr>
          <p:grpSpPr>
            <a:xfrm>
              <a:off x="25800" y="604"/>
              <a:ext cx="2394" cy="1233"/>
              <a:chOff x="8279827" y="265057"/>
              <a:chExt cx="1648297" cy="863121"/>
            </a:xfrm>
          </p:grpSpPr>
          <p:pic>
            <p:nvPicPr>
              <p:cNvPr id="23" name="Picture 22" descr="tvu">
                <a:extLst>
                  <a:ext uri="{FF2B5EF4-FFF2-40B4-BE49-F238E27FC236}">
                    <a16:creationId xmlns:a16="http://schemas.microsoft.com/office/drawing/2014/main" id="{D73EB5D5-DDC4-B0BA-5DD1-1E77D0909FA1}"/>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4" name="Picture 23" descr="A logo with a black background&#10;&#10;Description automatically generated">
                <a:extLst>
                  <a:ext uri="{FF2B5EF4-FFF2-40B4-BE49-F238E27FC236}">
                    <a16:creationId xmlns:a16="http://schemas.microsoft.com/office/drawing/2014/main" id="{223D5E62-F3FA-9251-5F99-28F16DE08FF0}"/>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38" name="Picture 37">
            <a:extLst>
              <a:ext uri="{FF2B5EF4-FFF2-40B4-BE49-F238E27FC236}">
                <a16:creationId xmlns:a16="http://schemas.microsoft.com/office/drawing/2014/main" id="{BA08C2AF-51A7-4687-0354-969F63305F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extLst>
      <p:ext uri="{BB962C8B-B14F-4D97-AF65-F5344CB8AC3E}">
        <p14:creationId xmlns:p14="http://schemas.microsoft.com/office/powerpoint/2010/main" val="294577116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07"/>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15</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p:cNvSpPr txBox="1"/>
          <p:nvPr/>
        </p:nvSpPr>
        <p:spPr>
          <a:xfrm>
            <a:off x="7274560" y="2019300"/>
            <a:ext cx="2374265" cy="862737"/>
          </a:xfrm>
          <a:prstGeom prst="rect">
            <a:avLst/>
          </a:prstGeom>
          <a:noFill/>
        </p:spPr>
        <p:txBody>
          <a:bodyPr wrap="square" rtlCol="0" anchor="t">
            <a:spAutoFit/>
          </a:bodyPr>
          <a:lstStyle/>
          <a:p>
            <a:pPr algn="l">
              <a:lnSpc>
                <a:spcPts val="6365"/>
              </a:lnSpc>
            </a:pPr>
            <a:r>
              <a:rPr lang="vi-VN"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Demo</a:t>
            </a:r>
          </a:p>
        </p:txBody>
      </p:sp>
      <p:sp>
        <p:nvSpPr>
          <p:cNvPr id="39" name="TextBox 39"/>
          <p:cNvSpPr txBox="1"/>
          <p:nvPr/>
        </p:nvSpPr>
        <p:spPr>
          <a:xfrm rot="-5400000">
            <a:off x="7951755" y="6717622"/>
            <a:ext cx="178626" cy="78242"/>
          </a:xfrm>
          <a:prstGeom prst="rect">
            <a:avLst/>
          </a:prstGeom>
        </p:spPr>
        <p:txBody>
          <a:bodyPr lIns="50800" tIns="50800" rIns="50800" bIns="50800" rtlCol="0" anchor="ctr"/>
          <a:lstStyle/>
          <a:p>
            <a:pPr algn="ctr">
              <a:lnSpc>
                <a:spcPts val="2355"/>
              </a:lnSpc>
            </a:pPr>
            <a:r>
              <a:rPr lang="vi-VN"/>
              <a:t> </a:t>
            </a:r>
          </a:p>
        </p:txBody>
      </p:sp>
      <p:sp>
        <p:nvSpPr>
          <p:cNvPr id="8" name="Freeform 8" descr="3d illustration of a computer monitor"/>
          <p:cNvSpPr/>
          <p:nvPr/>
        </p:nvSpPr>
        <p:spPr>
          <a:xfrm>
            <a:off x="6629400" y="3482975"/>
            <a:ext cx="3796665" cy="3362960"/>
          </a:xfrm>
          <a:custGeom>
            <a:avLst/>
            <a:gdLst/>
            <a:ahLst/>
            <a:cxnLst/>
            <a:rect l="l" t="t" r="r" b="b"/>
            <a:pathLst>
              <a:path w="2134233" h="1890228">
                <a:moveTo>
                  <a:pt x="0" y="0"/>
                </a:moveTo>
                <a:lnTo>
                  <a:pt x="2134234" y="0"/>
                </a:lnTo>
                <a:lnTo>
                  <a:pt x="2134234" y="1890228"/>
                </a:lnTo>
                <a:lnTo>
                  <a:pt x="0" y="1890228"/>
                </a:lnTo>
                <a:lnTo>
                  <a:pt x="0" y="0"/>
                </a:lnTo>
                <a:close/>
              </a:path>
            </a:pathLst>
          </a:custGeom>
          <a:blipFill>
            <a:blip r:embed="rId2"/>
            <a:stretch>
              <a:fillRect/>
            </a:stretch>
          </a:blipFill>
        </p:spPr>
        <p:txBody>
          <a:bodyPr/>
          <a:lstStyle/>
          <a:p>
            <a:endParaRPr lang="en-US" dirty="0">
              <a:latin typeface="Arial" panose="020B0604020202020204" pitchFamily="34" charset="0"/>
            </a:endParaRPr>
          </a:p>
        </p:txBody>
      </p:sp>
      <p:grpSp>
        <p:nvGrpSpPr>
          <p:cNvPr id="5" name="Group 4">
            <a:extLst>
              <a:ext uri="{FF2B5EF4-FFF2-40B4-BE49-F238E27FC236}">
                <a16:creationId xmlns:a16="http://schemas.microsoft.com/office/drawing/2014/main" id="{31BAF928-7E9E-321A-B82D-220F147C28D7}"/>
              </a:ext>
            </a:extLst>
          </p:cNvPr>
          <p:cNvGrpSpPr/>
          <p:nvPr/>
        </p:nvGrpSpPr>
        <p:grpSpPr>
          <a:xfrm>
            <a:off x="1056640" y="383540"/>
            <a:ext cx="16846550" cy="782955"/>
            <a:chOff x="1664" y="604"/>
            <a:chExt cx="26530" cy="1233"/>
          </a:xfrm>
        </p:grpSpPr>
        <p:grpSp>
          <p:nvGrpSpPr>
            <p:cNvPr id="6" name="Group 5">
              <a:extLst>
                <a:ext uri="{FF2B5EF4-FFF2-40B4-BE49-F238E27FC236}">
                  <a16:creationId xmlns:a16="http://schemas.microsoft.com/office/drawing/2014/main" id="{524D8A39-3CEA-BA81-51DE-41AECABB6C34}"/>
                </a:ext>
              </a:extLst>
            </p:cNvPr>
            <p:cNvGrpSpPr/>
            <p:nvPr/>
          </p:nvGrpSpPr>
          <p:grpSpPr>
            <a:xfrm>
              <a:off x="1664" y="854"/>
              <a:ext cx="25439" cy="726"/>
              <a:chOff x="1664" y="854"/>
              <a:chExt cx="25439" cy="726"/>
            </a:xfrm>
          </p:grpSpPr>
          <p:sp>
            <p:nvSpPr>
              <p:cNvPr id="11" name="TextBox 42">
                <a:extLst>
                  <a:ext uri="{FF2B5EF4-FFF2-40B4-BE49-F238E27FC236}">
                    <a16:creationId xmlns:a16="http://schemas.microsoft.com/office/drawing/2014/main" id="{AC874A17-B3CB-AFFD-3346-0A4800B6C6A8}"/>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AutoShape 43">
                <a:extLst>
                  <a:ext uri="{FF2B5EF4-FFF2-40B4-BE49-F238E27FC236}">
                    <a16:creationId xmlns:a16="http://schemas.microsoft.com/office/drawing/2014/main" id="{0EE74CCA-EEA3-394B-1F0E-D9DF3BEBDB49}"/>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4">
                <a:extLst>
                  <a:ext uri="{FF2B5EF4-FFF2-40B4-BE49-F238E27FC236}">
                    <a16:creationId xmlns:a16="http://schemas.microsoft.com/office/drawing/2014/main" id="{B797348D-6CA5-B0F1-7367-64D4AD31342D}"/>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AutoShape 45">
                <a:extLst>
                  <a:ext uri="{FF2B5EF4-FFF2-40B4-BE49-F238E27FC236}">
                    <a16:creationId xmlns:a16="http://schemas.microsoft.com/office/drawing/2014/main" id="{2DDF1A1C-459E-DF92-BC88-2A3ED2120996}"/>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5" name="TextBox 52">
                <a:extLst>
                  <a:ext uri="{FF2B5EF4-FFF2-40B4-BE49-F238E27FC236}">
                    <a16:creationId xmlns:a16="http://schemas.microsoft.com/office/drawing/2014/main" id="{A2ED124A-5CA0-C6FD-18E1-7550CE138439}"/>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6" name="Freeform 53">
                <a:extLst>
                  <a:ext uri="{FF2B5EF4-FFF2-40B4-BE49-F238E27FC236}">
                    <a16:creationId xmlns:a16="http://schemas.microsoft.com/office/drawing/2014/main" id="{6F1DE4BA-6F8D-F9EA-E822-406543B46A2A}"/>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Arial" panose="020B0604020202020204" pitchFamily="34" charset="0"/>
                </a:endParaRPr>
              </a:p>
            </p:txBody>
          </p:sp>
          <p:sp>
            <p:nvSpPr>
              <p:cNvPr id="17" name="TextBox 55">
                <a:extLst>
                  <a:ext uri="{FF2B5EF4-FFF2-40B4-BE49-F238E27FC236}">
                    <a16:creationId xmlns:a16="http://schemas.microsoft.com/office/drawing/2014/main" id="{A74F0EE3-8910-8C07-54A1-115F5EDCE89B}"/>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9206660A-11CF-C72B-3F80-02629D8CF866}"/>
                </a:ext>
              </a:extLst>
            </p:cNvPr>
            <p:cNvGrpSpPr/>
            <p:nvPr/>
          </p:nvGrpSpPr>
          <p:grpSpPr>
            <a:xfrm>
              <a:off x="25800" y="604"/>
              <a:ext cx="2394" cy="1233"/>
              <a:chOff x="8279827" y="265057"/>
              <a:chExt cx="1648297" cy="863121"/>
            </a:xfrm>
          </p:grpSpPr>
          <p:pic>
            <p:nvPicPr>
              <p:cNvPr id="9" name="Picture 8" descr="tvu">
                <a:extLst>
                  <a:ext uri="{FF2B5EF4-FFF2-40B4-BE49-F238E27FC236}">
                    <a16:creationId xmlns:a16="http://schemas.microsoft.com/office/drawing/2014/main" id="{8BFDC481-7CC0-C8AF-A921-167A0E30C95D}"/>
                  </a:ext>
                </a:extLst>
              </p:cNvPr>
              <p:cNvPicPr>
                <a:picLocks noChangeAspect="1"/>
              </p:cNvPicPr>
              <p:nvPr/>
            </p:nvPicPr>
            <p:blipFill>
              <a:blip r:embed="rId5"/>
              <a:srcRect l="20639" t="20611" r="20250" b="20046"/>
              <a:stretch>
                <a:fillRect/>
              </a:stretch>
            </p:blipFill>
            <p:spPr>
              <a:xfrm>
                <a:off x="8279827" y="265057"/>
                <a:ext cx="850479" cy="853652"/>
              </a:xfrm>
              <a:prstGeom prst="rect">
                <a:avLst/>
              </a:prstGeom>
            </p:spPr>
          </p:pic>
          <p:pic>
            <p:nvPicPr>
              <p:cNvPr id="10" name="Picture 9" descr="A logo with a black background&#10;&#10;Description automatically generated">
                <a:extLst>
                  <a:ext uri="{FF2B5EF4-FFF2-40B4-BE49-F238E27FC236}">
                    <a16:creationId xmlns:a16="http://schemas.microsoft.com/office/drawing/2014/main" id="{27544C5C-2C5A-4038-0B76-5881F3CC9CEB}"/>
                  </a:ext>
                </a:extLst>
              </p:cNvPr>
              <p:cNvPicPr>
                <a:picLocks noChangeAspect="1"/>
              </p:cNvPicPr>
              <p:nvPr/>
            </p:nvPicPr>
            <p:blipFill rotWithShape="1">
              <a:blip r:embed="rId6">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8" name="Picture 17">
            <a:extLst>
              <a:ext uri="{FF2B5EF4-FFF2-40B4-BE49-F238E27FC236}">
                <a16:creationId xmlns:a16="http://schemas.microsoft.com/office/drawing/2014/main" id="{96FEF58C-61A7-7B29-5501-E9C8424C28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5" name="TextBox 25"/>
          <p:cNvSpPr txBox="1"/>
          <p:nvPr/>
        </p:nvSpPr>
        <p:spPr>
          <a:xfrm>
            <a:off x="834977" y="3418547"/>
            <a:ext cx="16868861" cy="1204945"/>
          </a:xfrm>
          <a:prstGeom prst="rect">
            <a:avLst/>
          </a:prstGeom>
        </p:spPr>
        <p:txBody>
          <a:bodyPr wrap="square" lIns="0" tIns="0" rIns="0" bIns="0" rtlCol="0" anchor="t">
            <a:spAutoFit/>
          </a:bodyPr>
          <a:lstStyle/>
          <a:p>
            <a:pPr algn="ctr">
              <a:lnSpc>
                <a:spcPts val="10000"/>
              </a:lnSpc>
            </a:pPr>
            <a:r>
              <a:rPr lang="vi-VN" altLang="en-US" sz="833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Cảm ơn</a:t>
            </a:r>
          </a:p>
        </p:txBody>
      </p:sp>
      <p:sp>
        <p:nvSpPr>
          <p:cNvPr id="26" name="TextBox 26"/>
          <p:cNvSpPr txBox="1"/>
          <p:nvPr/>
        </p:nvSpPr>
        <p:spPr>
          <a:xfrm>
            <a:off x="927687" y="4856608"/>
            <a:ext cx="16776151" cy="282129"/>
          </a:xfrm>
          <a:prstGeom prst="rect">
            <a:avLst/>
          </a:prstGeom>
        </p:spPr>
        <p:txBody>
          <a:bodyPr wrap="square" lIns="0" tIns="0" rIns="0" bIns="0" rtlCol="0" anchor="t">
            <a:spAutoFit/>
          </a:bodyPr>
          <a:lstStyle/>
          <a:p>
            <a:pPr algn="ctr">
              <a:lnSpc>
                <a:spcPts val="2220"/>
              </a:lnSpc>
            </a:pPr>
            <a:r>
              <a:rPr lang="vi-VN" altLang="en-US" sz="2000" dirty="0">
                <a:solidFill>
                  <a:srgbClr val="242424"/>
                </a:solidFill>
                <a:latin typeface="Arial" panose="020B0604020202020204" pitchFamily="34" charset="0"/>
                <a:ea typeface="Poppins" panose="00000500000000000000"/>
                <a:cs typeface="Arial" panose="020B0604020202020204" pitchFamily="34" charset="0"/>
                <a:sym typeface="Poppins" panose="00000500000000000000"/>
              </a:rPr>
              <a:t>Cảm ơn Cô và các bạn đã lắng nghe.</a:t>
            </a:r>
          </a:p>
        </p:txBody>
      </p:sp>
      <p:grpSp>
        <p:nvGrpSpPr>
          <p:cNvPr id="59" name="Group 58"/>
          <p:cNvGrpSpPr/>
          <p:nvPr/>
        </p:nvGrpSpPr>
        <p:grpSpPr>
          <a:xfrm>
            <a:off x="-334646" y="9114790"/>
            <a:ext cx="17545051" cy="1583055"/>
            <a:chOff x="-527" y="14354"/>
            <a:chExt cx="27707" cy="2493"/>
          </a:xfrm>
        </p:grpSpPr>
        <p:grpSp>
          <p:nvGrpSpPr>
            <p:cNvPr id="60" name="Group 23"/>
            <p:cNvGrpSpPr/>
            <p:nvPr/>
          </p:nvGrpSpPr>
          <p:grpSpPr>
            <a:xfrm>
              <a:off x="-527" y="14354"/>
              <a:ext cx="27707" cy="2493"/>
              <a:chOff x="0" y="0"/>
              <a:chExt cx="4633762" cy="416940"/>
            </a:xfrm>
          </p:grpSpPr>
          <p:sp>
            <p:nvSpPr>
              <p:cNvPr id="61"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62"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3"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4" name="TextBox 40"/>
            <p:cNvSpPr txBox="1"/>
            <p:nvPr/>
          </p:nvSpPr>
          <p:spPr>
            <a:xfrm>
              <a:off x="24974" y="14951"/>
              <a:ext cx="1384" cy="407"/>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16</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2" name="Group 1">
            <a:extLst>
              <a:ext uri="{FF2B5EF4-FFF2-40B4-BE49-F238E27FC236}">
                <a16:creationId xmlns:a16="http://schemas.microsoft.com/office/drawing/2014/main" id="{A104C16C-5B43-2A00-24F2-EA42292D9D39}"/>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D3377F4D-58EB-4ADB-776D-86C421A964C5}"/>
                </a:ext>
              </a:extLst>
            </p:cNvPr>
            <p:cNvGrpSpPr/>
            <p:nvPr/>
          </p:nvGrpSpPr>
          <p:grpSpPr>
            <a:xfrm>
              <a:off x="1664" y="854"/>
              <a:ext cx="25439" cy="726"/>
              <a:chOff x="1664" y="854"/>
              <a:chExt cx="25439" cy="726"/>
            </a:xfrm>
          </p:grpSpPr>
          <p:sp>
            <p:nvSpPr>
              <p:cNvPr id="7" name="TextBox 42">
                <a:extLst>
                  <a:ext uri="{FF2B5EF4-FFF2-40B4-BE49-F238E27FC236}">
                    <a16:creationId xmlns:a16="http://schemas.microsoft.com/office/drawing/2014/main" id="{026D15C3-5DA0-20E2-D54E-CBC25A66EE4C}"/>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8" name="AutoShape 43">
                <a:extLst>
                  <a:ext uri="{FF2B5EF4-FFF2-40B4-BE49-F238E27FC236}">
                    <a16:creationId xmlns:a16="http://schemas.microsoft.com/office/drawing/2014/main" id="{2FCBDBC7-DBD0-57D0-5AA7-DECA23090A6D}"/>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9" name="AutoShape 44">
                <a:extLst>
                  <a:ext uri="{FF2B5EF4-FFF2-40B4-BE49-F238E27FC236}">
                    <a16:creationId xmlns:a16="http://schemas.microsoft.com/office/drawing/2014/main" id="{22972C00-2267-4BA3-1E4A-25C94331B887}"/>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0" name="AutoShape 45">
                <a:extLst>
                  <a:ext uri="{FF2B5EF4-FFF2-40B4-BE49-F238E27FC236}">
                    <a16:creationId xmlns:a16="http://schemas.microsoft.com/office/drawing/2014/main" id="{2941DC90-D0CC-0157-96E7-13D9F6CE2818}"/>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1" name="TextBox 52">
                <a:extLst>
                  <a:ext uri="{FF2B5EF4-FFF2-40B4-BE49-F238E27FC236}">
                    <a16:creationId xmlns:a16="http://schemas.microsoft.com/office/drawing/2014/main" id="{BF7573C8-B8AC-2E63-A033-D297E25F3662}"/>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Freeform 53">
                <a:extLst>
                  <a:ext uri="{FF2B5EF4-FFF2-40B4-BE49-F238E27FC236}">
                    <a16:creationId xmlns:a16="http://schemas.microsoft.com/office/drawing/2014/main" id="{1C72362B-12AB-74AA-7447-D46BFCBB20B2}"/>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3" name="TextBox 55">
                <a:extLst>
                  <a:ext uri="{FF2B5EF4-FFF2-40B4-BE49-F238E27FC236}">
                    <a16:creationId xmlns:a16="http://schemas.microsoft.com/office/drawing/2014/main" id="{2EB1F591-D525-44F7-358F-DCBE6116208D}"/>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6321CAE9-9B0F-CD26-A55E-3A93D6884C92}"/>
                </a:ext>
              </a:extLst>
            </p:cNvPr>
            <p:cNvGrpSpPr/>
            <p:nvPr/>
          </p:nvGrpSpPr>
          <p:grpSpPr>
            <a:xfrm>
              <a:off x="25800" y="604"/>
              <a:ext cx="2394" cy="1233"/>
              <a:chOff x="8279827" y="265057"/>
              <a:chExt cx="1648297" cy="863121"/>
            </a:xfrm>
          </p:grpSpPr>
          <p:pic>
            <p:nvPicPr>
              <p:cNvPr id="5" name="Picture 4" descr="tvu">
                <a:extLst>
                  <a:ext uri="{FF2B5EF4-FFF2-40B4-BE49-F238E27FC236}">
                    <a16:creationId xmlns:a16="http://schemas.microsoft.com/office/drawing/2014/main" id="{BEB51FDA-44AE-D097-BE14-621806F65B9C}"/>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C4E192E2-8875-0524-512A-C70A7F5AA6D1}"/>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4" name="Picture 13">
            <a:extLst>
              <a:ext uri="{FF2B5EF4-FFF2-40B4-BE49-F238E27FC236}">
                <a16:creationId xmlns:a16="http://schemas.microsoft.com/office/drawing/2014/main" id="{A2460314-31EF-7329-BE03-045755D681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19" name="TextBox 19"/>
          <p:cNvSpPr txBox="1"/>
          <p:nvPr/>
        </p:nvSpPr>
        <p:spPr>
          <a:xfrm>
            <a:off x="1056232" y="1726189"/>
            <a:ext cx="8115300" cy="927818"/>
          </a:xfrm>
          <a:prstGeom prst="rect">
            <a:avLst/>
          </a:prstGeom>
        </p:spPr>
        <p:txBody>
          <a:bodyPr lIns="0" tIns="0" rIns="0" bIns="0" rtlCol="0" anchor="t">
            <a:spAutoFit/>
          </a:bodyPr>
          <a:lstStyle/>
          <a:p>
            <a:pPr algn="l">
              <a:lnSpc>
                <a:spcPts val="7700"/>
              </a:lnSpc>
            </a:pPr>
            <a:r>
              <a:rPr lang="vi-VN" altLang="en-US" sz="641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Nội dung</a:t>
            </a:r>
          </a:p>
        </p:txBody>
      </p:sp>
      <p:grpSp>
        <p:nvGrpSpPr>
          <p:cNvPr id="21" name="Group 21"/>
          <p:cNvGrpSpPr/>
          <p:nvPr/>
        </p:nvGrpSpPr>
        <p:grpSpPr>
          <a:xfrm>
            <a:off x="1099820" y="4675254"/>
            <a:ext cx="4299884" cy="3264332"/>
            <a:chOff x="0" y="0"/>
            <a:chExt cx="1225758" cy="930555"/>
          </a:xfrm>
        </p:grpSpPr>
        <p:sp>
          <p:nvSpPr>
            <p:cNvPr id="22" name="Freeform 22"/>
            <p:cNvSpPr/>
            <p:nvPr/>
          </p:nvSpPr>
          <p:spPr>
            <a:xfrm>
              <a:off x="0" y="0"/>
              <a:ext cx="1225758" cy="930555"/>
            </a:xfrm>
            <a:custGeom>
              <a:avLst/>
              <a:gdLst/>
              <a:ahLst/>
              <a:cxnLst/>
              <a:rect l="l" t="t" r="r" b="b"/>
              <a:pathLst>
                <a:path w="1225758" h="930555">
                  <a:moveTo>
                    <a:pt x="61217" y="0"/>
                  </a:moveTo>
                  <a:lnTo>
                    <a:pt x="1164541" y="0"/>
                  </a:lnTo>
                  <a:cubicBezTo>
                    <a:pt x="1198350" y="0"/>
                    <a:pt x="1225758" y="27408"/>
                    <a:pt x="1225758" y="61217"/>
                  </a:cubicBezTo>
                  <a:lnTo>
                    <a:pt x="1225758" y="869339"/>
                  </a:lnTo>
                  <a:cubicBezTo>
                    <a:pt x="1225758" y="903148"/>
                    <a:pt x="1198350" y="930555"/>
                    <a:pt x="1164541" y="930555"/>
                  </a:cubicBezTo>
                  <a:lnTo>
                    <a:pt x="61217" y="930555"/>
                  </a:lnTo>
                  <a:cubicBezTo>
                    <a:pt x="27408" y="930555"/>
                    <a:pt x="0" y="903148"/>
                    <a:pt x="0" y="869339"/>
                  </a:cubicBezTo>
                  <a:lnTo>
                    <a:pt x="0" y="61217"/>
                  </a:lnTo>
                  <a:cubicBezTo>
                    <a:pt x="0" y="27408"/>
                    <a:pt x="27408" y="0"/>
                    <a:pt x="61217" y="0"/>
                  </a:cubicBezTo>
                  <a:close/>
                </a:path>
              </a:pathLst>
            </a:custGeom>
            <a:solidFill>
              <a:srgbClr val="DBEAFE"/>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23" name="TextBox 23"/>
            <p:cNvSpPr txBox="1"/>
            <p:nvPr/>
          </p:nvSpPr>
          <p:spPr>
            <a:xfrm>
              <a:off x="0" y="-57150"/>
              <a:ext cx="1225758" cy="987705"/>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grpSp>
        <p:nvGrpSpPr>
          <p:cNvPr id="24" name="Group 24"/>
          <p:cNvGrpSpPr/>
          <p:nvPr/>
        </p:nvGrpSpPr>
        <p:grpSpPr>
          <a:xfrm>
            <a:off x="6215941" y="4675254"/>
            <a:ext cx="4299884" cy="3264332"/>
            <a:chOff x="0" y="0"/>
            <a:chExt cx="1225758" cy="930555"/>
          </a:xfrm>
        </p:grpSpPr>
        <p:sp>
          <p:nvSpPr>
            <p:cNvPr id="25" name="Freeform 25"/>
            <p:cNvSpPr/>
            <p:nvPr/>
          </p:nvSpPr>
          <p:spPr>
            <a:xfrm>
              <a:off x="0" y="0"/>
              <a:ext cx="1225758" cy="930555"/>
            </a:xfrm>
            <a:custGeom>
              <a:avLst/>
              <a:gdLst/>
              <a:ahLst/>
              <a:cxnLst/>
              <a:rect l="l" t="t" r="r" b="b"/>
              <a:pathLst>
                <a:path w="1225758" h="930555">
                  <a:moveTo>
                    <a:pt x="61217" y="0"/>
                  </a:moveTo>
                  <a:lnTo>
                    <a:pt x="1164541" y="0"/>
                  </a:lnTo>
                  <a:cubicBezTo>
                    <a:pt x="1198350" y="0"/>
                    <a:pt x="1225758" y="27408"/>
                    <a:pt x="1225758" y="61217"/>
                  </a:cubicBezTo>
                  <a:lnTo>
                    <a:pt x="1225758" y="869339"/>
                  </a:lnTo>
                  <a:cubicBezTo>
                    <a:pt x="1225758" y="903148"/>
                    <a:pt x="1198350" y="930555"/>
                    <a:pt x="1164541" y="930555"/>
                  </a:cubicBezTo>
                  <a:lnTo>
                    <a:pt x="61217" y="930555"/>
                  </a:lnTo>
                  <a:cubicBezTo>
                    <a:pt x="27408" y="930555"/>
                    <a:pt x="0" y="903148"/>
                    <a:pt x="0" y="869339"/>
                  </a:cubicBezTo>
                  <a:lnTo>
                    <a:pt x="0" y="61217"/>
                  </a:lnTo>
                  <a:cubicBezTo>
                    <a:pt x="0" y="27408"/>
                    <a:pt x="27408" y="0"/>
                    <a:pt x="61217" y="0"/>
                  </a:cubicBezTo>
                  <a:close/>
                </a:path>
              </a:pathLst>
            </a:custGeom>
            <a:solidFill>
              <a:srgbClr val="EDE9FE"/>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26" name="TextBox 26"/>
            <p:cNvSpPr txBox="1"/>
            <p:nvPr/>
          </p:nvSpPr>
          <p:spPr>
            <a:xfrm>
              <a:off x="0" y="-57150"/>
              <a:ext cx="1225758" cy="987705"/>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grpSp>
        <p:nvGrpSpPr>
          <p:cNvPr id="27" name="Group 27"/>
          <p:cNvGrpSpPr/>
          <p:nvPr/>
        </p:nvGrpSpPr>
        <p:grpSpPr>
          <a:xfrm>
            <a:off x="11332063" y="4675254"/>
            <a:ext cx="4299884" cy="3264332"/>
            <a:chOff x="0" y="0"/>
            <a:chExt cx="1225758" cy="930555"/>
          </a:xfrm>
        </p:grpSpPr>
        <p:sp>
          <p:nvSpPr>
            <p:cNvPr id="28" name="Freeform 28"/>
            <p:cNvSpPr/>
            <p:nvPr/>
          </p:nvSpPr>
          <p:spPr>
            <a:xfrm>
              <a:off x="0" y="0"/>
              <a:ext cx="1225758" cy="930555"/>
            </a:xfrm>
            <a:custGeom>
              <a:avLst/>
              <a:gdLst/>
              <a:ahLst/>
              <a:cxnLst/>
              <a:rect l="l" t="t" r="r" b="b"/>
              <a:pathLst>
                <a:path w="1225758" h="930555">
                  <a:moveTo>
                    <a:pt x="61217" y="0"/>
                  </a:moveTo>
                  <a:lnTo>
                    <a:pt x="1164541" y="0"/>
                  </a:lnTo>
                  <a:cubicBezTo>
                    <a:pt x="1198350" y="0"/>
                    <a:pt x="1225758" y="27408"/>
                    <a:pt x="1225758" y="61217"/>
                  </a:cubicBezTo>
                  <a:lnTo>
                    <a:pt x="1225758" y="869339"/>
                  </a:lnTo>
                  <a:cubicBezTo>
                    <a:pt x="1225758" y="903148"/>
                    <a:pt x="1198350" y="930555"/>
                    <a:pt x="1164541" y="930555"/>
                  </a:cubicBezTo>
                  <a:lnTo>
                    <a:pt x="61217" y="930555"/>
                  </a:lnTo>
                  <a:cubicBezTo>
                    <a:pt x="27408" y="930555"/>
                    <a:pt x="0" y="903148"/>
                    <a:pt x="0" y="869339"/>
                  </a:cubicBezTo>
                  <a:lnTo>
                    <a:pt x="0" y="61217"/>
                  </a:lnTo>
                  <a:cubicBezTo>
                    <a:pt x="0" y="27408"/>
                    <a:pt x="27408" y="0"/>
                    <a:pt x="61217" y="0"/>
                  </a:cubicBezTo>
                  <a:close/>
                </a:path>
              </a:pathLst>
            </a:custGeom>
            <a:solidFill>
              <a:srgbClr val="CFFAFE"/>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29" name="TextBox 29"/>
            <p:cNvSpPr txBox="1"/>
            <p:nvPr/>
          </p:nvSpPr>
          <p:spPr>
            <a:xfrm>
              <a:off x="0" y="-57150"/>
              <a:ext cx="1225758" cy="987705"/>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30" name="TextBox 30"/>
          <p:cNvSpPr txBox="1"/>
          <p:nvPr/>
        </p:nvSpPr>
        <p:spPr>
          <a:xfrm>
            <a:off x="1595120" y="6527964"/>
            <a:ext cx="3542665" cy="702180"/>
          </a:xfrm>
          <a:prstGeom prst="rect">
            <a:avLst/>
          </a:prstGeom>
        </p:spPr>
        <p:txBody>
          <a:bodyPr wrap="square" lIns="0" tIns="0" rIns="0" bIns="0" rtlCol="0" anchor="t">
            <a:spAutoFit/>
          </a:bodyPr>
          <a:lstStyle/>
          <a:p>
            <a:pPr>
              <a:lnSpc>
                <a:spcPct val="150000"/>
              </a:lnSpc>
            </a:pPr>
            <a:r>
              <a:rPr lang="vi-VN" sz="1600" dirty="0">
                <a:solidFill>
                  <a:srgbClr val="0F172A"/>
                </a:solidFill>
                <a:latin typeface="Arial" panose="020B0604020202020204" pitchFamily="34" charset="0"/>
                <a:cs typeface="Arial" panose="020B0604020202020204" pitchFamily="34" charset="0"/>
                <a:sym typeface="+mn-ea"/>
              </a:rPr>
              <a:t>Lý do chọn đề tài, mục tiêu và phạm vi nghiên cứu.</a:t>
            </a:r>
          </a:p>
        </p:txBody>
      </p:sp>
      <p:sp>
        <p:nvSpPr>
          <p:cNvPr id="31" name="TextBox 31"/>
          <p:cNvSpPr txBox="1"/>
          <p:nvPr/>
        </p:nvSpPr>
        <p:spPr>
          <a:xfrm>
            <a:off x="1579724" y="5027136"/>
            <a:ext cx="2236970" cy="1076960"/>
          </a:xfrm>
          <a:prstGeom prst="rect">
            <a:avLst/>
          </a:prstGeom>
        </p:spPr>
        <p:txBody>
          <a:bodyPr lIns="0" tIns="0" rIns="0" bIns="0" rtlCol="0" anchor="t">
            <a:spAutoFit/>
          </a:bodyPr>
          <a:lstStyle/>
          <a:p>
            <a:pPr algn="l">
              <a:lnSpc>
                <a:spcPts val="8400"/>
              </a:lnSpc>
            </a:pPr>
            <a:r>
              <a:rPr lang="vi-VN" altLang="en-US" sz="7000" b="1" dirty="0">
                <a:solidFill>
                  <a:srgbClr val="3B82F6"/>
                </a:solidFill>
                <a:latin typeface="Arial" panose="020B0604020202020204" pitchFamily="34" charset="0"/>
                <a:ea typeface="Poppins Bold" panose="00000800000000000000"/>
                <a:cs typeface="Arial" panose="020B0604020202020204" pitchFamily="34" charset="0"/>
                <a:sym typeface="Poppins Bold" panose="00000800000000000000"/>
              </a:rPr>
              <a:t>01</a:t>
            </a:r>
          </a:p>
        </p:txBody>
      </p:sp>
      <p:sp>
        <p:nvSpPr>
          <p:cNvPr id="32" name="TextBox 32"/>
          <p:cNvSpPr txBox="1"/>
          <p:nvPr/>
        </p:nvSpPr>
        <p:spPr>
          <a:xfrm>
            <a:off x="3142615" y="5381154"/>
            <a:ext cx="1854200" cy="368935"/>
          </a:xfrm>
          <a:prstGeom prst="rect">
            <a:avLst/>
          </a:prstGeom>
        </p:spPr>
        <p:txBody>
          <a:bodyPr wrap="square" lIns="0" tIns="0" rIns="0" bIns="0" rtlCol="0" anchor="t">
            <a:spAutoFit/>
          </a:bodyPr>
          <a:lstStyle/>
          <a:p>
            <a:pPr algn="l">
              <a:lnSpc>
                <a:spcPct val="100000"/>
              </a:lnSpc>
            </a:pP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Tổng quan</a:t>
            </a:r>
            <a:endParaRPr lang="vi-VN" altLang="en-GB"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33" name="TextBox 33"/>
          <p:cNvSpPr txBox="1"/>
          <p:nvPr/>
        </p:nvSpPr>
        <p:spPr>
          <a:xfrm>
            <a:off x="6657121" y="5027136"/>
            <a:ext cx="2013185" cy="1076960"/>
          </a:xfrm>
          <a:prstGeom prst="rect">
            <a:avLst/>
          </a:prstGeom>
        </p:spPr>
        <p:txBody>
          <a:bodyPr lIns="0" tIns="0" rIns="0" bIns="0" rtlCol="0" anchor="t">
            <a:spAutoFit/>
          </a:bodyPr>
          <a:lstStyle/>
          <a:p>
            <a:pPr algn="l">
              <a:lnSpc>
                <a:spcPts val="8400"/>
              </a:lnSpc>
            </a:pPr>
            <a:r>
              <a:rPr lang="vi-VN" altLang="en-US" sz="7000" b="1" dirty="0">
                <a:solidFill>
                  <a:srgbClr val="8B5CF6"/>
                </a:solidFill>
                <a:latin typeface="Arial" panose="020B0604020202020204" pitchFamily="34" charset="0"/>
                <a:ea typeface="Poppins Bold" panose="00000800000000000000"/>
                <a:cs typeface="Arial" panose="020B0604020202020204" pitchFamily="34" charset="0"/>
                <a:sym typeface="Poppins Bold" panose="00000800000000000000"/>
              </a:rPr>
              <a:t>02</a:t>
            </a:r>
          </a:p>
        </p:txBody>
      </p:sp>
      <p:sp>
        <p:nvSpPr>
          <p:cNvPr id="34" name="TextBox 34"/>
          <p:cNvSpPr txBox="1"/>
          <p:nvPr/>
        </p:nvSpPr>
        <p:spPr>
          <a:xfrm>
            <a:off x="8453120" y="5214784"/>
            <a:ext cx="1772920" cy="738505"/>
          </a:xfrm>
          <a:prstGeom prst="rect">
            <a:avLst/>
          </a:prstGeom>
        </p:spPr>
        <p:txBody>
          <a:bodyPr wrap="square" lIns="0" tIns="0" rIns="0" bIns="0" rtlCol="0" anchor="t">
            <a:spAutoFit/>
          </a:bodyPr>
          <a:lstStyle/>
          <a:p>
            <a:pPr algn="l">
              <a:lnSpc>
                <a:spcPct val="100000"/>
              </a:lnSpc>
            </a:pP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Phân tích </a:t>
            </a:r>
            <a:r>
              <a:rPr lang="en-US" altLang="en-US" sz="2400"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Thiết kế</a:t>
            </a:r>
          </a:p>
        </p:txBody>
      </p:sp>
      <p:sp>
        <p:nvSpPr>
          <p:cNvPr id="35" name="TextBox 35"/>
          <p:cNvSpPr txBox="1"/>
          <p:nvPr/>
        </p:nvSpPr>
        <p:spPr>
          <a:xfrm>
            <a:off x="6657340" y="6527964"/>
            <a:ext cx="3725545" cy="698846"/>
          </a:xfrm>
          <a:prstGeom prst="rect">
            <a:avLst/>
          </a:prstGeom>
        </p:spPr>
        <p:txBody>
          <a:bodyPr wrap="square" lIns="0" tIns="0" rIns="0" bIns="0" rtlCol="0" anchor="t">
            <a:spAutoFit/>
          </a:bodyPr>
          <a:lstStyle/>
          <a:p>
            <a:pPr>
              <a:lnSpc>
                <a:spcPct val="150000"/>
              </a:lnSpc>
            </a:pPr>
            <a:r>
              <a:rPr lang="en-US" sz="1600" dirty="0">
                <a:solidFill>
                  <a:srgbClr val="0F172A"/>
                </a:solidFill>
                <a:latin typeface="Arial" panose="020B0604020202020204" pitchFamily="34" charset="0"/>
                <a:cs typeface="Arial" panose="020B0604020202020204" pitchFamily="34" charset="0"/>
              </a:rPr>
              <a:t>Các </a:t>
            </a:r>
            <a:r>
              <a:rPr lang="en-US" sz="1600" dirty="0" err="1">
                <a:solidFill>
                  <a:srgbClr val="0F172A"/>
                </a:solidFill>
                <a:latin typeface="Arial" panose="020B0604020202020204" pitchFamily="34" charset="0"/>
                <a:cs typeface="Arial" panose="020B0604020202020204" pitchFamily="34" charset="0"/>
              </a:rPr>
              <a:t>công</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nghệ</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chính</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và</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kịch</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bản</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tương</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tác</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người</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dùng</a:t>
            </a:r>
            <a:r>
              <a:rPr lang="en-US" sz="1600" dirty="0">
                <a:solidFill>
                  <a:srgbClr val="0F172A"/>
                </a:solidFill>
                <a:latin typeface="Arial" panose="020B0604020202020204" pitchFamily="34" charset="0"/>
                <a:cs typeface="Arial" panose="020B0604020202020204" pitchFamily="34" charset="0"/>
              </a:rPr>
              <a:t>.</a:t>
            </a:r>
            <a:endParaRPr lang="en-US" altLang="en-GB" sz="1600" dirty="0">
              <a:solidFill>
                <a:srgbClr val="0F172A"/>
              </a:solidFill>
              <a:latin typeface="Arial" panose="020B0604020202020204" pitchFamily="34" charset="0"/>
              <a:ea typeface="Poppins Light" panose="00000400000000000000"/>
              <a:cs typeface="Arial" panose="020B0604020202020204" pitchFamily="34" charset="0"/>
              <a:sym typeface="Poppins Light" panose="00000400000000000000"/>
            </a:endParaRPr>
          </a:p>
        </p:txBody>
      </p:sp>
      <p:sp>
        <p:nvSpPr>
          <p:cNvPr id="36" name="TextBox 36"/>
          <p:cNvSpPr txBox="1"/>
          <p:nvPr/>
        </p:nvSpPr>
        <p:spPr>
          <a:xfrm>
            <a:off x="11750677" y="5027136"/>
            <a:ext cx="2409425" cy="1076960"/>
          </a:xfrm>
          <a:prstGeom prst="rect">
            <a:avLst/>
          </a:prstGeom>
        </p:spPr>
        <p:txBody>
          <a:bodyPr lIns="0" tIns="0" rIns="0" bIns="0" rtlCol="0" anchor="t">
            <a:spAutoFit/>
          </a:bodyPr>
          <a:lstStyle/>
          <a:p>
            <a:pPr algn="l">
              <a:lnSpc>
                <a:spcPts val="8400"/>
              </a:lnSpc>
            </a:pPr>
            <a:r>
              <a:rPr lang="vi-VN" altLang="en-US" sz="7000" b="1" dirty="0">
                <a:solidFill>
                  <a:srgbClr val="06B6D4"/>
                </a:solidFill>
                <a:latin typeface="Arial" panose="020B0604020202020204" pitchFamily="34" charset="0"/>
                <a:ea typeface="Poppins Bold" panose="00000800000000000000"/>
                <a:cs typeface="Arial" panose="020B0604020202020204" pitchFamily="34" charset="0"/>
                <a:sym typeface="Poppins Bold" panose="00000800000000000000"/>
              </a:rPr>
              <a:t>03</a:t>
            </a:r>
          </a:p>
        </p:txBody>
      </p:sp>
      <p:sp>
        <p:nvSpPr>
          <p:cNvPr id="38" name="TextBox 38"/>
          <p:cNvSpPr txBox="1"/>
          <p:nvPr/>
        </p:nvSpPr>
        <p:spPr>
          <a:xfrm>
            <a:off x="11750675" y="6527964"/>
            <a:ext cx="3594100" cy="693010"/>
          </a:xfrm>
          <a:prstGeom prst="rect">
            <a:avLst/>
          </a:prstGeom>
        </p:spPr>
        <p:txBody>
          <a:bodyPr wrap="square" lIns="0" tIns="0" rIns="0" bIns="0" rtlCol="0" anchor="t">
            <a:spAutoFit/>
          </a:bodyPr>
          <a:lstStyle/>
          <a:p>
            <a:pPr>
              <a:lnSpc>
                <a:spcPct val="150000"/>
              </a:lnSpc>
            </a:pPr>
            <a:r>
              <a:rPr lang="vi-VN" sz="1600" dirty="0">
                <a:solidFill>
                  <a:srgbClr val="0F172A"/>
                </a:solidFill>
              </a:rPr>
              <a:t>Giao diện thực tế</a:t>
            </a:r>
            <a:r>
              <a:rPr lang="en-US" sz="1600" dirty="0">
                <a:solidFill>
                  <a:srgbClr val="0F172A"/>
                </a:solidFill>
              </a:rPr>
              <a:t> </a:t>
            </a:r>
            <a:r>
              <a:rPr lang="vi-VN" sz="1600" dirty="0">
                <a:solidFill>
                  <a:srgbClr val="0F172A"/>
                </a:solidFill>
              </a:rPr>
              <a:t>và định hướng phát triển.</a:t>
            </a:r>
            <a:endParaRPr lang="en-US" altLang="en-GB" sz="1600" dirty="0">
              <a:solidFill>
                <a:srgbClr val="0F172A"/>
              </a:solidFill>
              <a:latin typeface="Arial" panose="020B0604020202020204" pitchFamily="34" charset="0"/>
              <a:ea typeface="Poppins Light" panose="00000400000000000000"/>
              <a:cs typeface="Arial" panose="020B0604020202020204" pitchFamily="34" charset="0"/>
              <a:sym typeface="Poppins Light" panose="00000400000000000000"/>
            </a:endParaRPr>
          </a:p>
        </p:txBody>
      </p:sp>
      <p:sp>
        <p:nvSpPr>
          <p:cNvPr id="63" name="TextBox 34"/>
          <p:cNvSpPr txBox="1"/>
          <p:nvPr/>
        </p:nvSpPr>
        <p:spPr>
          <a:xfrm>
            <a:off x="13682253" y="5138896"/>
            <a:ext cx="1595387" cy="738505"/>
          </a:xfrm>
          <a:prstGeom prst="rect">
            <a:avLst/>
          </a:prstGeom>
        </p:spPr>
        <p:txBody>
          <a:bodyPr lIns="0" tIns="0" rIns="0" bIns="0" rtlCol="0" anchor="t">
            <a:spAutoFit/>
          </a:bodyPr>
          <a:lstStyle/>
          <a:p>
            <a:pPr algn="l">
              <a:lnSpc>
                <a:spcPct val="100000"/>
              </a:lnSpc>
            </a:pP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Kết quả </a:t>
            </a:r>
            <a:r>
              <a:rPr lang="en-US" altLang="en-US" sz="2400"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Demo</a:t>
            </a:r>
          </a:p>
        </p:txBody>
      </p:sp>
      <p:grpSp>
        <p:nvGrpSpPr>
          <p:cNvPr id="70" name="Group 69"/>
          <p:cNvGrpSpPr/>
          <p:nvPr/>
        </p:nvGrpSpPr>
        <p:grpSpPr>
          <a:xfrm>
            <a:off x="-304800" y="9114790"/>
            <a:ext cx="17564099" cy="1583055"/>
            <a:chOff x="-527" y="14354"/>
            <a:chExt cx="27707" cy="2493"/>
          </a:xfrm>
        </p:grpSpPr>
        <p:grpSp>
          <p:nvGrpSpPr>
            <p:cNvPr id="64" name="Group 23"/>
            <p:cNvGrpSpPr/>
            <p:nvPr/>
          </p:nvGrpSpPr>
          <p:grpSpPr>
            <a:xfrm>
              <a:off x="-527" y="14354"/>
              <a:ext cx="27707" cy="2493"/>
              <a:chOff x="0" y="0"/>
              <a:chExt cx="4633762" cy="416940"/>
            </a:xfrm>
          </p:grpSpPr>
          <p:sp>
            <p:nvSpPr>
              <p:cNvPr id="65"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66"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a:t>
              </a:r>
              <a:r>
                <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2</a:t>
              </a:r>
            </a:p>
          </p:txBody>
        </p:sp>
      </p:grpSp>
      <p:grpSp>
        <p:nvGrpSpPr>
          <p:cNvPr id="2" name="Group 1">
            <a:extLst>
              <a:ext uri="{FF2B5EF4-FFF2-40B4-BE49-F238E27FC236}">
                <a16:creationId xmlns:a16="http://schemas.microsoft.com/office/drawing/2014/main" id="{AE5CD46B-DD9D-AC0B-564F-4A351BE83DCF}"/>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148CDF76-9C01-D691-E84E-F3707CB0884C}"/>
                </a:ext>
              </a:extLst>
            </p:cNvPr>
            <p:cNvGrpSpPr/>
            <p:nvPr/>
          </p:nvGrpSpPr>
          <p:grpSpPr>
            <a:xfrm>
              <a:off x="1664" y="854"/>
              <a:ext cx="25439" cy="726"/>
              <a:chOff x="1664" y="854"/>
              <a:chExt cx="25439" cy="726"/>
            </a:xfrm>
          </p:grpSpPr>
          <p:sp>
            <p:nvSpPr>
              <p:cNvPr id="7" name="TextBox 42">
                <a:extLst>
                  <a:ext uri="{FF2B5EF4-FFF2-40B4-BE49-F238E27FC236}">
                    <a16:creationId xmlns:a16="http://schemas.microsoft.com/office/drawing/2014/main" id="{72810BF3-2177-48D0-75F9-5DDDEC5BC759}"/>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8" name="AutoShape 43">
                <a:extLst>
                  <a:ext uri="{FF2B5EF4-FFF2-40B4-BE49-F238E27FC236}">
                    <a16:creationId xmlns:a16="http://schemas.microsoft.com/office/drawing/2014/main" id="{95974C7D-4C11-8F59-B9D1-8B451736968E}"/>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9" name="AutoShape 44">
                <a:extLst>
                  <a:ext uri="{FF2B5EF4-FFF2-40B4-BE49-F238E27FC236}">
                    <a16:creationId xmlns:a16="http://schemas.microsoft.com/office/drawing/2014/main" id="{FE6D5DFF-094D-84EE-1D57-30205079EA4C}"/>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0" name="AutoShape 45">
                <a:extLst>
                  <a:ext uri="{FF2B5EF4-FFF2-40B4-BE49-F238E27FC236}">
                    <a16:creationId xmlns:a16="http://schemas.microsoft.com/office/drawing/2014/main" id="{ED106292-FA0F-A952-E7E2-54CECBEDC8C4}"/>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1" name="TextBox 52">
                <a:extLst>
                  <a:ext uri="{FF2B5EF4-FFF2-40B4-BE49-F238E27FC236}">
                    <a16:creationId xmlns:a16="http://schemas.microsoft.com/office/drawing/2014/main" id="{FBF3038F-999A-EF9D-684C-0C3E89454F42}"/>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Freeform 53">
                <a:extLst>
                  <a:ext uri="{FF2B5EF4-FFF2-40B4-BE49-F238E27FC236}">
                    <a16:creationId xmlns:a16="http://schemas.microsoft.com/office/drawing/2014/main" id="{6F0F1645-4D5D-AC17-DD0A-DF1B9E2AF9D8}"/>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3" name="TextBox 55">
                <a:extLst>
                  <a:ext uri="{FF2B5EF4-FFF2-40B4-BE49-F238E27FC236}">
                    <a16:creationId xmlns:a16="http://schemas.microsoft.com/office/drawing/2014/main" id="{8FA73207-7D39-F98F-D997-F71309836884}"/>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59AAA1C0-6A15-5089-2CB9-28619832EFBF}"/>
                </a:ext>
              </a:extLst>
            </p:cNvPr>
            <p:cNvGrpSpPr/>
            <p:nvPr/>
          </p:nvGrpSpPr>
          <p:grpSpPr>
            <a:xfrm>
              <a:off x="25800" y="604"/>
              <a:ext cx="2394" cy="1233"/>
              <a:chOff x="8279827" y="265057"/>
              <a:chExt cx="1648297" cy="863121"/>
            </a:xfrm>
          </p:grpSpPr>
          <p:pic>
            <p:nvPicPr>
              <p:cNvPr id="5" name="Picture 4" descr="tvu">
                <a:extLst>
                  <a:ext uri="{FF2B5EF4-FFF2-40B4-BE49-F238E27FC236}">
                    <a16:creationId xmlns:a16="http://schemas.microsoft.com/office/drawing/2014/main" id="{CD46AA21-2261-BDD5-5FBB-E969EBCEB5A2}"/>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1C9C3397-7E38-DCC6-09A5-D112D9A0FDC9}"/>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4" name="Picture 13">
            <a:extLst>
              <a:ext uri="{FF2B5EF4-FFF2-40B4-BE49-F238E27FC236}">
                <a16:creationId xmlns:a16="http://schemas.microsoft.com/office/drawing/2014/main" id="{9B30E253-70E2-247B-396F-317596E8F7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TextBox 2"/>
          <p:cNvSpPr txBox="1"/>
          <p:nvPr/>
        </p:nvSpPr>
        <p:spPr>
          <a:xfrm>
            <a:off x="1828800" y="3619500"/>
            <a:ext cx="15220950" cy="1051570"/>
          </a:xfrm>
          <a:prstGeom prst="rect">
            <a:avLst/>
          </a:prstGeom>
        </p:spPr>
        <p:txBody>
          <a:bodyPr wrap="square" lIns="0" tIns="0" rIns="0" bIns="0" rtlCol="0" anchor="t">
            <a:spAutoFit/>
          </a:bodyPr>
          <a:lstStyle/>
          <a:p>
            <a:pPr algn="l">
              <a:lnSpc>
                <a:spcPts val="8230"/>
              </a:lnSpc>
            </a:pPr>
            <a:r>
              <a:rPr lang="vi-VN" altLang="en-US" sz="6860"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01. Tổng quan</a:t>
            </a:r>
          </a:p>
        </p:txBody>
      </p:sp>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a:t>
              </a:r>
              <a:r>
                <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3</a:t>
              </a:r>
            </a:p>
          </p:txBody>
        </p:sp>
      </p:grpSp>
      <p:grpSp>
        <p:nvGrpSpPr>
          <p:cNvPr id="3" name="Group 2">
            <a:extLst>
              <a:ext uri="{FF2B5EF4-FFF2-40B4-BE49-F238E27FC236}">
                <a16:creationId xmlns:a16="http://schemas.microsoft.com/office/drawing/2014/main" id="{CEE0BC2B-7537-577E-5EC7-A4C075ED0CDC}"/>
              </a:ext>
            </a:extLst>
          </p:cNvPr>
          <p:cNvGrpSpPr/>
          <p:nvPr/>
        </p:nvGrpSpPr>
        <p:grpSpPr>
          <a:xfrm>
            <a:off x="1056640" y="383540"/>
            <a:ext cx="16846550" cy="782955"/>
            <a:chOff x="1664" y="604"/>
            <a:chExt cx="26530" cy="1233"/>
          </a:xfrm>
        </p:grpSpPr>
        <p:grpSp>
          <p:nvGrpSpPr>
            <p:cNvPr id="4" name="Group 3">
              <a:extLst>
                <a:ext uri="{FF2B5EF4-FFF2-40B4-BE49-F238E27FC236}">
                  <a16:creationId xmlns:a16="http://schemas.microsoft.com/office/drawing/2014/main" id="{7C549FFD-7A01-D8C6-70D5-77B6CBC8B3DD}"/>
                </a:ext>
              </a:extLst>
            </p:cNvPr>
            <p:cNvGrpSpPr/>
            <p:nvPr/>
          </p:nvGrpSpPr>
          <p:grpSpPr>
            <a:xfrm>
              <a:off x="1664" y="854"/>
              <a:ext cx="25439" cy="726"/>
              <a:chOff x="1664" y="854"/>
              <a:chExt cx="25439" cy="726"/>
            </a:xfrm>
          </p:grpSpPr>
          <p:sp>
            <p:nvSpPr>
              <p:cNvPr id="8" name="TextBox 42">
                <a:extLst>
                  <a:ext uri="{FF2B5EF4-FFF2-40B4-BE49-F238E27FC236}">
                    <a16:creationId xmlns:a16="http://schemas.microsoft.com/office/drawing/2014/main" id="{AFD4D250-7352-86C5-1094-884A0B127982}"/>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9" name="AutoShape 43">
                <a:extLst>
                  <a:ext uri="{FF2B5EF4-FFF2-40B4-BE49-F238E27FC236}">
                    <a16:creationId xmlns:a16="http://schemas.microsoft.com/office/drawing/2014/main" id="{7B279CDA-BCB3-5ABB-7E45-D5D377E906EE}"/>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0" name="AutoShape 44">
                <a:extLst>
                  <a:ext uri="{FF2B5EF4-FFF2-40B4-BE49-F238E27FC236}">
                    <a16:creationId xmlns:a16="http://schemas.microsoft.com/office/drawing/2014/main" id="{B0F567A0-91C0-6244-6AC9-E46A7D7D2CDA}"/>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1" name="AutoShape 45">
                <a:extLst>
                  <a:ext uri="{FF2B5EF4-FFF2-40B4-BE49-F238E27FC236}">
                    <a16:creationId xmlns:a16="http://schemas.microsoft.com/office/drawing/2014/main" id="{77F5931F-29AB-8E5B-03AD-C4BD90137A54}"/>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TextBox 52">
                <a:extLst>
                  <a:ext uri="{FF2B5EF4-FFF2-40B4-BE49-F238E27FC236}">
                    <a16:creationId xmlns:a16="http://schemas.microsoft.com/office/drawing/2014/main" id="{34D11CC4-7B86-108D-03C5-1ED681D374A7}"/>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3" name="Freeform 53">
                <a:extLst>
                  <a:ext uri="{FF2B5EF4-FFF2-40B4-BE49-F238E27FC236}">
                    <a16:creationId xmlns:a16="http://schemas.microsoft.com/office/drawing/2014/main" id="{9EDE64B8-CF46-619B-0B2C-F1029131195E}"/>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4" name="TextBox 55">
                <a:extLst>
                  <a:ext uri="{FF2B5EF4-FFF2-40B4-BE49-F238E27FC236}">
                    <a16:creationId xmlns:a16="http://schemas.microsoft.com/office/drawing/2014/main" id="{D6AAA195-67E4-E532-27F6-AED5679509C3}"/>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5" name="Group 4">
              <a:extLst>
                <a:ext uri="{FF2B5EF4-FFF2-40B4-BE49-F238E27FC236}">
                  <a16:creationId xmlns:a16="http://schemas.microsoft.com/office/drawing/2014/main" id="{F0946A7D-A184-8B82-F91A-A6638CEB5AB6}"/>
                </a:ext>
              </a:extLst>
            </p:cNvPr>
            <p:cNvGrpSpPr/>
            <p:nvPr/>
          </p:nvGrpSpPr>
          <p:grpSpPr>
            <a:xfrm>
              <a:off x="25800" y="604"/>
              <a:ext cx="2394" cy="1233"/>
              <a:chOff x="8279827" y="265057"/>
              <a:chExt cx="1648297" cy="863121"/>
            </a:xfrm>
          </p:grpSpPr>
          <p:pic>
            <p:nvPicPr>
              <p:cNvPr id="6" name="Picture 5" descr="tvu">
                <a:extLst>
                  <a:ext uri="{FF2B5EF4-FFF2-40B4-BE49-F238E27FC236}">
                    <a16:creationId xmlns:a16="http://schemas.microsoft.com/office/drawing/2014/main" id="{F2086814-483A-BC70-9A76-42A01D067606}"/>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7" name="Picture 6" descr="A logo with a black background&#10;&#10;Description automatically generated">
                <a:extLst>
                  <a:ext uri="{FF2B5EF4-FFF2-40B4-BE49-F238E27FC236}">
                    <a16:creationId xmlns:a16="http://schemas.microsoft.com/office/drawing/2014/main" id="{24C45110-2F1C-3616-1324-87651E9FE4A3}"/>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5" name="Picture 14">
            <a:extLst>
              <a:ext uri="{FF2B5EF4-FFF2-40B4-BE49-F238E27FC236}">
                <a16:creationId xmlns:a16="http://schemas.microsoft.com/office/drawing/2014/main" id="{4F5E4061-C3A4-3E77-4309-01A09FC272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35" name="TextBox 35"/>
          <p:cNvSpPr txBox="1"/>
          <p:nvPr/>
        </p:nvSpPr>
        <p:spPr>
          <a:xfrm>
            <a:off x="9450070" y="2905447"/>
            <a:ext cx="7837805" cy="5447645"/>
          </a:xfrm>
          <a:prstGeom prst="rect">
            <a:avLst/>
          </a:prstGeom>
        </p:spPr>
        <p:txBody>
          <a:bodyPr wrap="square" lIns="0" tIns="0" rIns="0" bIns="0" rtlCol="0" anchor="t">
            <a:spAutoFit/>
          </a:bodyPr>
          <a:lstStyle/>
          <a:p>
            <a:pPr>
              <a:spcBef>
                <a:spcPts val="600"/>
              </a:spcBef>
              <a:spcAft>
                <a:spcPts val="600"/>
              </a:spcAft>
            </a:pPr>
            <a:r>
              <a:rPr lang="vi-VN" sz="2400" b="1" dirty="0"/>
              <a:t>Thực trạng:</a:t>
            </a:r>
            <a:endParaRPr lang="vi-VN" sz="2400" dirty="0"/>
          </a:p>
          <a:p>
            <a:pPr lvl="1">
              <a:spcBef>
                <a:spcPts val="600"/>
              </a:spcBef>
              <a:spcAft>
                <a:spcPts val="600"/>
              </a:spcAft>
            </a:pPr>
            <a:r>
              <a:rPr lang="vi-VN" sz="2400" dirty="0"/>
              <a:t>Học trực tuyến thiếu tương tác, gây nhàm chán.</a:t>
            </a:r>
          </a:p>
          <a:p>
            <a:pPr lvl="1">
              <a:spcBef>
                <a:spcPts val="600"/>
              </a:spcBef>
              <a:spcAft>
                <a:spcPts val="600"/>
              </a:spcAft>
            </a:pPr>
            <a:r>
              <a:rPr lang="vi-VN" sz="2400" dirty="0"/>
              <a:t>Người học giảm động lực, hiệu quả thấp.</a:t>
            </a:r>
          </a:p>
          <a:p>
            <a:pPr>
              <a:spcBef>
                <a:spcPts val="600"/>
              </a:spcBef>
              <a:spcAft>
                <a:spcPts val="600"/>
              </a:spcAft>
            </a:pPr>
            <a:r>
              <a:rPr lang="vi-VN" sz="2400" b="1" dirty="0"/>
              <a:t>Giải pháp:</a:t>
            </a:r>
            <a:endParaRPr lang="vi-VN" sz="2400" dirty="0"/>
          </a:p>
          <a:p>
            <a:pPr lvl="1">
              <a:spcBef>
                <a:spcPts val="600"/>
              </a:spcBef>
              <a:spcAft>
                <a:spcPts val="600"/>
              </a:spcAft>
            </a:pPr>
            <a:r>
              <a:rPr lang="vi-VN" sz="2400" dirty="0"/>
              <a:t>Phát triển Frontend tích hợp </a:t>
            </a:r>
            <a:r>
              <a:rPr lang="vi-VN" sz="2400" b="1" dirty="0"/>
              <a:t>yếu tố trò chơi</a:t>
            </a:r>
            <a:r>
              <a:rPr lang="vi-VN" sz="2400" dirty="0"/>
              <a:t>.</a:t>
            </a:r>
          </a:p>
          <a:p>
            <a:pPr lvl="1">
              <a:spcBef>
                <a:spcPts val="600"/>
              </a:spcBef>
              <a:spcAft>
                <a:spcPts val="600"/>
              </a:spcAft>
            </a:pPr>
            <a:r>
              <a:rPr lang="vi-VN" sz="2400" dirty="0"/>
              <a:t>Tăng hứng thú qua: Thử thách, Bảng xếp hạng, Điểm thưởng.</a:t>
            </a:r>
          </a:p>
          <a:p>
            <a:pPr>
              <a:spcBef>
                <a:spcPts val="600"/>
              </a:spcBef>
              <a:spcAft>
                <a:spcPts val="600"/>
              </a:spcAft>
            </a:pPr>
            <a:r>
              <a:rPr lang="vi-VN" sz="2400" b="1" dirty="0"/>
              <a:t>Cấu trúc hệ thống:</a:t>
            </a:r>
            <a:endParaRPr lang="vi-VN" sz="2400" dirty="0"/>
          </a:p>
          <a:p>
            <a:pPr lvl="1">
              <a:spcBef>
                <a:spcPts val="600"/>
              </a:spcBef>
              <a:spcAft>
                <a:spcPts val="600"/>
              </a:spcAft>
            </a:pPr>
            <a:r>
              <a:rPr lang="vi-VN" sz="2400" b="1" dirty="0"/>
              <a:t>Quản lý học thuật:</a:t>
            </a:r>
            <a:r>
              <a:rPr lang="vi-VN" sz="2400" dirty="0"/>
              <a:t> Dành cho Admin</a:t>
            </a:r>
            <a:r>
              <a:rPr lang="en-US" sz="2400" dirty="0">
                <a:latin typeface="Arial" panose="020B0604020202020204" pitchFamily="34" charset="0"/>
              </a:rPr>
              <a:t>, </a:t>
            </a:r>
            <a:r>
              <a:rPr lang="vi-VN" sz="2400" dirty="0"/>
              <a:t>Giảng viên.</a:t>
            </a:r>
          </a:p>
          <a:p>
            <a:pPr lvl="1">
              <a:spcBef>
                <a:spcPts val="600"/>
              </a:spcBef>
              <a:spcAft>
                <a:spcPts val="600"/>
              </a:spcAft>
            </a:pPr>
            <a:r>
              <a:rPr lang="vi-VN" sz="2400" b="1" dirty="0"/>
              <a:t>Luyện tập </a:t>
            </a:r>
            <a:r>
              <a:rPr lang="en-US" sz="2400" b="1" dirty="0" err="1">
                <a:latin typeface="Arial" panose="020B0604020202020204" pitchFamily="34" charset="0"/>
              </a:rPr>
              <a:t>và</a:t>
            </a:r>
            <a:r>
              <a:rPr lang="vi-VN" sz="2400" b="1" dirty="0"/>
              <a:t> Đánh giá:</a:t>
            </a:r>
            <a:r>
              <a:rPr lang="vi-VN" sz="2400" dirty="0"/>
              <a:t> Dành cho Sinh viên.</a:t>
            </a:r>
          </a:p>
          <a:p>
            <a:pPr>
              <a:spcBef>
                <a:spcPts val="600"/>
              </a:spcBef>
              <a:spcAft>
                <a:spcPts val="600"/>
              </a:spcAft>
            </a:pPr>
            <a:endParaRPr lang="vi-VN" sz="2400" dirty="0">
              <a:solidFill>
                <a:srgbClr val="0F172A"/>
              </a:solidFill>
            </a:endParaRPr>
          </a:p>
        </p:txBody>
      </p:sp>
      <p:sp>
        <p:nvSpPr>
          <p:cNvPr id="41" name="TextBox 41"/>
          <p:cNvSpPr txBox="1"/>
          <p:nvPr/>
        </p:nvSpPr>
        <p:spPr>
          <a:xfrm>
            <a:off x="1028700" y="1590334"/>
            <a:ext cx="10248900" cy="770404"/>
          </a:xfrm>
          <a:prstGeom prst="rect">
            <a:avLst/>
          </a:prstGeom>
        </p:spPr>
        <p:txBody>
          <a:bodyPr wrap="square" lIns="0" tIns="0" rIns="0" bIns="0" rtlCol="0" anchor="t">
            <a:spAutoFit/>
          </a:bodyPr>
          <a:lstStyle/>
          <a:p>
            <a:pPr algn="l">
              <a:lnSpc>
                <a:spcPts val="6365"/>
              </a:lnSpc>
            </a:pP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Giới</a:t>
            </a:r>
            <a:r>
              <a:rPr lang="en-GB"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thiệu </a:t>
            </a: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en-GB"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Lý do </a:t>
            </a: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chọn</a:t>
            </a:r>
            <a:r>
              <a:rPr lang="en-GB"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đề</a:t>
            </a:r>
            <a:r>
              <a:rPr lang="en-GB"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tài</a:t>
            </a:r>
            <a:endParaRPr lang="vi-VN" altLang="en-GB"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70" name="Group 69"/>
          <p:cNvGrpSpPr/>
          <p:nvPr/>
        </p:nvGrpSpPr>
        <p:grpSpPr>
          <a:xfrm>
            <a:off x="-334645" y="9114790"/>
            <a:ext cx="17593945" cy="1583055"/>
            <a:chOff x="-527" y="14354"/>
            <a:chExt cx="27707" cy="2493"/>
          </a:xfrm>
        </p:grpSpPr>
        <p:grpSp>
          <p:nvGrpSpPr>
            <p:cNvPr id="5" name="Group 23"/>
            <p:cNvGrpSpPr/>
            <p:nvPr/>
          </p:nvGrpSpPr>
          <p:grpSpPr>
            <a:xfrm>
              <a:off x="-527" y="14354"/>
              <a:ext cx="27707" cy="2493"/>
              <a:chOff x="0" y="0"/>
              <a:chExt cx="4633762" cy="416940"/>
            </a:xfrm>
          </p:grpSpPr>
          <p:sp>
            <p:nvSpPr>
              <p:cNvPr id="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a:t>
              </a:r>
              <a:r>
                <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4</a:t>
              </a:r>
            </a:p>
          </p:txBody>
        </p:sp>
      </p:grpSp>
      <p:grpSp>
        <p:nvGrpSpPr>
          <p:cNvPr id="2" name="Group 1">
            <a:extLst>
              <a:ext uri="{FF2B5EF4-FFF2-40B4-BE49-F238E27FC236}">
                <a16:creationId xmlns:a16="http://schemas.microsoft.com/office/drawing/2014/main" id="{16CD1226-2FF7-6F9F-406E-15CE4E8DD35A}"/>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45543008-897B-E172-EB62-7C7C03A1572A}"/>
                </a:ext>
              </a:extLst>
            </p:cNvPr>
            <p:cNvGrpSpPr/>
            <p:nvPr/>
          </p:nvGrpSpPr>
          <p:grpSpPr>
            <a:xfrm>
              <a:off x="1664" y="854"/>
              <a:ext cx="25439" cy="726"/>
              <a:chOff x="1664" y="854"/>
              <a:chExt cx="25439" cy="726"/>
            </a:xfrm>
          </p:grpSpPr>
          <p:sp>
            <p:nvSpPr>
              <p:cNvPr id="25" name="TextBox 42">
                <a:extLst>
                  <a:ext uri="{FF2B5EF4-FFF2-40B4-BE49-F238E27FC236}">
                    <a16:creationId xmlns:a16="http://schemas.microsoft.com/office/drawing/2014/main" id="{CDC6F4CC-3D8B-57DE-6F82-0A0663D2FB54}"/>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1" name="AutoShape 43">
                <a:extLst>
                  <a:ext uri="{FF2B5EF4-FFF2-40B4-BE49-F238E27FC236}">
                    <a16:creationId xmlns:a16="http://schemas.microsoft.com/office/drawing/2014/main" id="{A0008B31-8E5B-DEC3-AAB5-638B435D1608}"/>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2" name="AutoShape 44">
                <a:extLst>
                  <a:ext uri="{FF2B5EF4-FFF2-40B4-BE49-F238E27FC236}">
                    <a16:creationId xmlns:a16="http://schemas.microsoft.com/office/drawing/2014/main" id="{1A831047-435D-AC78-29D7-270F3BB3A7A4}"/>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3" name="AutoShape 45">
                <a:extLst>
                  <a:ext uri="{FF2B5EF4-FFF2-40B4-BE49-F238E27FC236}">
                    <a16:creationId xmlns:a16="http://schemas.microsoft.com/office/drawing/2014/main" id="{BD3B6AF5-4CFF-F4C7-C9E0-D8E41E754230}"/>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4" name="TextBox 52">
                <a:extLst>
                  <a:ext uri="{FF2B5EF4-FFF2-40B4-BE49-F238E27FC236}">
                    <a16:creationId xmlns:a16="http://schemas.microsoft.com/office/drawing/2014/main" id="{0FBE11CB-F3F2-D322-F982-96F569A37E02}"/>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6" name="Freeform 53">
                <a:extLst>
                  <a:ext uri="{FF2B5EF4-FFF2-40B4-BE49-F238E27FC236}">
                    <a16:creationId xmlns:a16="http://schemas.microsoft.com/office/drawing/2014/main" id="{E267FC27-E7F8-2F9F-FA7D-F9BFE9F8B52D}"/>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37" name="TextBox 55">
                <a:extLst>
                  <a:ext uri="{FF2B5EF4-FFF2-40B4-BE49-F238E27FC236}">
                    <a16:creationId xmlns:a16="http://schemas.microsoft.com/office/drawing/2014/main" id="{E32FD70B-BC3D-B6A4-E98C-A428341BADB5}"/>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453C5D4B-A3F4-F49D-63C7-6A432AE3D4BB}"/>
                </a:ext>
              </a:extLst>
            </p:cNvPr>
            <p:cNvGrpSpPr/>
            <p:nvPr/>
          </p:nvGrpSpPr>
          <p:grpSpPr>
            <a:xfrm>
              <a:off x="25800" y="604"/>
              <a:ext cx="2394" cy="1233"/>
              <a:chOff x="8279827" y="265057"/>
              <a:chExt cx="1648297" cy="863121"/>
            </a:xfrm>
          </p:grpSpPr>
          <p:pic>
            <p:nvPicPr>
              <p:cNvPr id="23" name="Picture 22" descr="tvu">
                <a:extLst>
                  <a:ext uri="{FF2B5EF4-FFF2-40B4-BE49-F238E27FC236}">
                    <a16:creationId xmlns:a16="http://schemas.microsoft.com/office/drawing/2014/main" id="{04FDFF8B-0F68-46B9-06FE-3733ECBD95A8}"/>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4" name="Picture 23" descr="A logo with a black background&#10;&#10;Description automatically generated">
                <a:extLst>
                  <a:ext uri="{FF2B5EF4-FFF2-40B4-BE49-F238E27FC236}">
                    <a16:creationId xmlns:a16="http://schemas.microsoft.com/office/drawing/2014/main" id="{BD562C87-2E29-06B0-A23E-EEFBC96E41D4}"/>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38" name="Picture 37">
            <a:extLst>
              <a:ext uri="{FF2B5EF4-FFF2-40B4-BE49-F238E27FC236}">
                <a16:creationId xmlns:a16="http://schemas.microsoft.com/office/drawing/2014/main" id="{7BCF18BF-FA40-FC57-2787-9436F4258A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44" name="Picture 43">
            <a:extLst>
              <a:ext uri="{FF2B5EF4-FFF2-40B4-BE49-F238E27FC236}">
                <a16:creationId xmlns:a16="http://schemas.microsoft.com/office/drawing/2014/main" id="{9C361270-3280-443D-79C9-A064914C57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9820" y="3045879"/>
            <a:ext cx="7473311" cy="4204764"/>
          </a:xfrm>
          <a:prstGeom prst="rect">
            <a:avLst/>
          </a:prstGeom>
          <a:solidFill>
            <a:srgbClr val="FFFFFF">
              <a:shade val="85000"/>
            </a:srgbClr>
          </a:solidFill>
          <a:ln w="190500" cap="rnd">
            <a:solidFill>
              <a:srgbClr val="3B82F6"/>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4954E1C0-B9EF-C1B9-4828-A8D0A7A7CD5E}"/>
            </a:ext>
          </a:extLst>
        </p:cNvPr>
        <p:cNvGrpSpPr/>
        <p:nvPr/>
      </p:nvGrpSpPr>
      <p:grpSpPr>
        <a:xfrm>
          <a:off x="0" y="0"/>
          <a:ext cx="0" cy="0"/>
          <a:chOff x="0" y="0"/>
          <a:chExt cx="0" cy="0"/>
        </a:xfrm>
      </p:grpSpPr>
      <p:sp>
        <p:nvSpPr>
          <p:cNvPr id="35" name="TextBox 35">
            <a:extLst>
              <a:ext uri="{FF2B5EF4-FFF2-40B4-BE49-F238E27FC236}">
                <a16:creationId xmlns:a16="http://schemas.microsoft.com/office/drawing/2014/main" id="{F22D4F61-205F-5188-668B-D546B242128F}"/>
              </a:ext>
            </a:extLst>
          </p:cNvPr>
          <p:cNvSpPr txBox="1"/>
          <p:nvPr/>
        </p:nvSpPr>
        <p:spPr>
          <a:xfrm>
            <a:off x="1056640" y="2819280"/>
            <a:ext cx="7837805" cy="5293757"/>
          </a:xfrm>
          <a:prstGeom prst="rect">
            <a:avLst/>
          </a:prstGeom>
        </p:spPr>
        <p:txBody>
          <a:bodyPr wrap="square" lIns="0" tIns="0" rIns="0" bIns="0" rtlCol="0" anchor="t">
            <a:spAutoFit/>
          </a:bodyPr>
          <a:lstStyle/>
          <a:p>
            <a:pPr>
              <a:spcBef>
                <a:spcPts val="600"/>
              </a:spcBef>
              <a:spcAft>
                <a:spcPts val="600"/>
              </a:spcAft>
            </a:pPr>
            <a:r>
              <a:rPr lang="vi-VN" sz="2400" b="1" dirty="0"/>
              <a:t>Mục đích:</a:t>
            </a:r>
            <a:endParaRPr lang="vi-VN" sz="2400" dirty="0"/>
          </a:p>
          <a:p>
            <a:pPr lvl="1">
              <a:spcBef>
                <a:spcPts val="600"/>
              </a:spcBef>
              <a:spcAft>
                <a:spcPts val="600"/>
              </a:spcAft>
            </a:pPr>
            <a:r>
              <a:rPr lang="vi-VN" sz="2400" dirty="0"/>
              <a:t>Xây dựng giao diện hiện đại, thân thiện.</a:t>
            </a:r>
          </a:p>
          <a:p>
            <a:pPr lvl="1">
              <a:spcBef>
                <a:spcPts val="600"/>
              </a:spcBef>
              <a:spcAft>
                <a:spcPts val="600"/>
              </a:spcAft>
            </a:pPr>
            <a:r>
              <a:rPr lang="vi-VN" sz="2400" dirty="0"/>
              <a:t>Tăng tương tác và trải nghiệm người dùng.</a:t>
            </a:r>
          </a:p>
          <a:p>
            <a:pPr lvl="1">
              <a:spcBef>
                <a:spcPts val="600"/>
              </a:spcBef>
              <a:spcAft>
                <a:spcPts val="600"/>
              </a:spcAft>
            </a:pPr>
            <a:r>
              <a:rPr lang="vi-VN" sz="2400" dirty="0"/>
              <a:t>Nâng cao kiến thức về phát triển phần mềm giáo dục.</a:t>
            </a:r>
          </a:p>
          <a:p>
            <a:pPr>
              <a:spcBef>
                <a:spcPts val="600"/>
              </a:spcBef>
              <a:spcAft>
                <a:spcPts val="600"/>
              </a:spcAft>
            </a:pPr>
            <a:r>
              <a:rPr lang="vi-VN" sz="2400" b="1" dirty="0"/>
              <a:t>Đối tượng nghiên cứu:</a:t>
            </a:r>
            <a:endParaRPr lang="vi-VN" sz="2400" dirty="0"/>
          </a:p>
          <a:p>
            <a:pPr lvl="1">
              <a:spcBef>
                <a:spcPts val="600"/>
              </a:spcBef>
              <a:spcAft>
                <a:spcPts val="600"/>
              </a:spcAft>
            </a:pPr>
            <a:r>
              <a:rPr lang="vi-VN" sz="2400" b="1" dirty="0"/>
              <a:t>Công nghệ Frontend:</a:t>
            </a:r>
            <a:r>
              <a:rPr lang="vi-VN" sz="2400" dirty="0"/>
              <a:t> Next.js, Tailwind CSS, Phaser.js, Socket.IO.</a:t>
            </a:r>
          </a:p>
          <a:p>
            <a:pPr lvl="1">
              <a:spcBef>
                <a:spcPts val="600"/>
              </a:spcBef>
              <a:spcAft>
                <a:spcPts val="600"/>
              </a:spcAft>
            </a:pPr>
            <a:r>
              <a:rPr lang="vi-VN" sz="2400" b="1" dirty="0"/>
              <a:t>Mô hình </a:t>
            </a:r>
            <a:r>
              <a:rPr lang="en-US" sz="2400" b="1" dirty="0" err="1">
                <a:latin typeface="Arial" panose="020B0604020202020204" pitchFamily="34" charset="0"/>
              </a:rPr>
              <a:t>và</a:t>
            </a:r>
            <a:r>
              <a:rPr lang="vi-VN" sz="2400" b="1" dirty="0"/>
              <a:t> Hành vi:</a:t>
            </a:r>
            <a:r>
              <a:rPr lang="vi-VN" sz="2400" dirty="0"/>
              <a:t> Phân tích các nền tảng cũ và thói quen sinh viên.</a:t>
            </a:r>
          </a:p>
          <a:p>
            <a:pPr lvl="1">
              <a:spcBef>
                <a:spcPts val="600"/>
              </a:spcBef>
              <a:spcAft>
                <a:spcPts val="600"/>
              </a:spcAft>
            </a:pPr>
            <a:r>
              <a:rPr lang="vi-VN" sz="2400" b="1" dirty="0"/>
              <a:t>Dữ liệu:</a:t>
            </a:r>
            <a:r>
              <a:rPr lang="vi-VN" sz="2400" dirty="0"/>
              <a:t> Trực quan hóa tiến trình và kết quả học tập.</a:t>
            </a:r>
          </a:p>
          <a:p>
            <a:pPr>
              <a:spcBef>
                <a:spcPts val="600"/>
              </a:spcBef>
              <a:spcAft>
                <a:spcPts val="600"/>
              </a:spcAft>
            </a:pPr>
            <a:endParaRPr lang="vi-VN" sz="2400" dirty="0">
              <a:solidFill>
                <a:srgbClr val="0F172A"/>
              </a:solidFill>
            </a:endParaRPr>
          </a:p>
        </p:txBody>
      </p:sp>
      <p:sp>
        <p:nvSpPr>
          <p:cNvPr id="41" name="TextBox 41">
            <a:extLst>
              <a:ext uri="{FF2B5EF4-FFF2-40B4-BE49-F238E27FC236}">
                <a16:creationId xmlns:a16="http://schemas.microsoft.com/office/drawing/2014/main" id="{E7FF1460-A43E-02FF-FC52-29371519E31D}"/>
              </a:ext>
            </a:extLst>
          </p:cNvPr>
          <p:cNvSpPr txBox="1"/>
          <p:nvPr/>
        </p:nvSpPr>
        <p:spPr>
          <a:xfrm>
            <a:off x="1028700" y="1590334"/>
            <a:ext cx="11772900" cy="770404"/>
          </a:xfrm>
          <a:prstGeom prst="rect">
            <a:avLst/>
          </a:prstGeom>
        </p:spPr>
        <p:txBody>
          <a:bodyPr wrap="square" lIns="0" tIns="0" rIns="0" bIns="0" rtlCol="0" anchor="t">
            <a:spAutoFit/>
          </a:bodyPr>
          <a:lstStyle/>
          <a:p>
            <a:pPr algn="l">
              <a:lnSpc>
                <a:spcPts val="6365"/>
              </a:lnSpc>
            </a:pP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Mục đích </a:t>
            </a:r>
            <a:r>
              <a:rPr lang="en-US"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Đối tượng nghiên cứu</a:t>
            </a:r>
            <a:endParaRPr lang="vi-VN" altLang="en-GB"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70" name="Group 69">
            <a:extLst>
              <a:ext uri="{FF2B5EF4-FFF2-40B4-BE49-F238E27FC236}">
                <a16:creationId xmlns:a16="http://schemas.microsoft.com/office/drawing/2014/main" id="{FF922C5F-689A-006E-052E-D6A45F3BBB8E}"/>
              </a:ext>
            </a:extLst>
          </p:cNvPr>
          <p:cNvGrpSpPr/>
          <p:nvPr/>
        </p:nvGrpSpPr>
        <p:grpSpPr>
          <a:xfrm>
            <a:off x="-334645" y="9114790"/>
            <a:ext cx="17593945" cy="1583055"/>
            <a:chOff x="-527" y="14354"/>
            <a:chExt cx="27707" cy="2493"/>
          </a:xfrm>
        </p:grpSpPr>
        <p:grpSp>
          <p:nvGrpSpPr>
            <p:cNvPr id="5" name="Group 23">
              <a:extLst>
                <a:ext uri="{FF2B5EF4-FFF2-40B4-BE49-F238E27FC236}">
                  <a16:creationId xmlns:a16="http://schemas.microsoft.com/office/drawing/2014/main" id="{C24848E3-AAD9-E713-6730-E653F8C59BF0}"/>
                </a:ext>
              </a:extLst>
            </p:cNvPr>
            <p:cNvGrpSpPr/>
            <p:nvPr/>
          </p:nvGrpSpPr>
          <p:grpSpPr>
            <a:xfrm>
              <a:off x="-527" y="14354"/>
              <a:ext cx="27707" cy="2493"/>
              <a:chOff x="0" y="0"/>
              <a:chExt cx="4633762" cy="416940"/>
            </a:xfrm>
          </p:grpSpPr>
          <p:sp>
            <p:nvSpPr>
              <p:cNvPr id="6" name="Freeform 24">
                <a:extLst>
                  <a:ext uri="{FF2B5EF4-FFF2-40B4-BE49-F238E27FC236}">
                    <a16:creationId xmlns:a16="http://schemas.microsoft.com/office/drawing/2014/main" id="{186B15F5-B464-407A-CE80-94375E4C2EBB}"/>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 name="TextBox 25">
                <a:extLst>
                  <a:ext uri="{FF2B5EF4-FFF2-40B4-BE49-F238E27FC236}">
                    <a16:creationId xmlns:a16="http://schemas.microsoft.com/office/drawing/2014/main" id="{9649C63F-DA16-7E70-4684-393E627C626B}"/>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a:extLst>
                <a:ext uri="{FF2B5EF4-FFF2-40B4-BE49-F238E27FC236}">
                  <a16:creationId xmlns:a16="http://schemas.microsoft.com/office/drawing/2014/main" id="{0200A71D-F3D4-7E5E-0CC2-B93F1FD0531D}"/>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a:extLst>
                <a:ext uri="{FF2B5EF4-FFF2-40B4-BE49-F238E27FC236}">
                  <a16:creationId xmlns:a16="http://schemas.microsoft.com/office/drawing/2014/main" id="{CD0AA6B4-77DB-1219-25E1-8D4AC274B1E9}"/>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05</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2" name="Group 1">
            <a:extLst>
              <a:ext uri="{FF2B5EF4-FFF2-40B4-BE49-F238E27FC236}">
                <a16:creationId xmlns:a16="http://schemas.microsoft.com/office/drawing/2014/main" id="{CD5943F1-70CD-A557-F19C-88B41253526B}"/>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C369A1B8-3F41-B841-D1A0-935A2CCB070C}"/>
                </a:ext>
              </a:extLst>
            </p:cNvPr>
            <p:cNvGrpSpPr/>
            <p:nvPr/>
          </p:nvGrpSpPr>
          <p:grpSpPr>
            <a:xfrm>
              <a:off x="1664" y="854"/>
              <a:ext cx="25439" cy="726"/>
              <a:chOff x="1664" y="854"/>
              <a:chExt cx="25439" cy="726"/>
            </a:xfrm>
          </p:grpSpPr>
          <p:sp>
            <p:nvSpPr>
              <p:cNvPr id="25" name="TextBox 42">
                <a:extLst>
                  <a:ext uri="{FF2B5EF4-FFF2-40B4-BE49-F238E27FC236}">
                    <a16:creationId xmlns:a16="http://schemas.microsoft.com/office/drawing/2014/main" id="{55C4A39D-3118-1D19-B325-A0CEE3992EB8}"/>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1" name="AutoShape 43">
                <a:extLst>
                  <a:ext uri="{FF2B5EF4-FFF2-40B4-BE49-F238E27FC236}">
                    <a16:creationId xmlns:a16="http://schemas.microsoft.com/office/drawing/2014/main" id="{1C17EC84-B49D-35EC-F296-9F4EDCEB5118}"/>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2" name="AutoShape 44">
                <a:extLst>
                  <a:ext uri="{FF2B5EF4-FFF2-40B4-BE49-F238E27FC236}">
                    <a16:creationId xmlns:a16="http://schemas.microsoft.com/office/drawing/2014/main" id="{D39840D5-A0A0-0A3F-48CE-6E6B375F18CE}"/>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3" name="AutoShape 45">
                <a:extLst>
                  <a:ext uri="{FF2B5EF4-FFF2-40B4-BE49-F238E27FC236}">
                    <a16:creationId xmlns:a16="http://schemas.microsoft.com/office/drawing/2014/main" id="{5B9E5C5B-E09F-5D91-3C10-619AF628BDC9}"/>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4" name="TextBox 52">
                <a:extLst>
                  <a:ext uri="{FF2B5EF4-FFF2-40B4-BE49-F238E27FC236}">
                    <a16:creationId xmlns:a16="http://schemas.microsoft.com/office/drawing/2014/main" id="{51457EE8-D8D4-0C2A-63EF-37D00AE32A4A}"/>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6" name="Freeform 53">
                <a:extLst>
                  <a:ext uri="{FF2B5EF4-FFF2-40B4-BE49-F238E27FC236}">
                    <a16:creationId xmlns:a16="http://schemas.microsoft.com/office/drawing/2014/main" id="{BA8C9A29-C371-E1C8-3144-456889C24E37}"/>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37" name="TextBox 55">
                <a:extLst>
                  <a:ext uri="{FF2B5EF4-FFF2-40B4-BE49-F238E27FC236}">
                    <a16:creationId xmlns:a16="http://schemas.microsoft.com/office/drawing/2014/main" id="{F69FF835-A15D-DABC-12ED-2BE81094D0F3}"/>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98325306-1A6B-806B-71DF-D2E55762780A}"/>
                </a:ext>
              </a:extLst>
            </p:cNvPr>
            <p:cNvGrpSpPr/>
            <p:nvPr/>
          </p:nvGrpSpPr>
          <p:grpSpPr>
            <a:xfrm>
              <a:off x="25800" y="604"/>
              <a:ext cx="2394" cy="1233"/>
              <a:chOff x="8279827" y="265057"/>
              <a:chExt cx="1648297" cy="863121"/>
            </a:xfrm>
          </p:grpSpPr>
          <p:pic>
            <p:nvPicPr>
              <p:cNvPr id="23" name="Picture 22" descr="tvu">
                <a:extLst>
                  <a:ext uri="{FF2B5EF4-FFF2-40B4-BE49-F238E27FC236}">
                    <a16:creationId xmlns:a16="http://schemas.microsoft.com/office/drawing/2014/main" id="{C5946B59-89F3-A115-DD66-C70BD6DE66F4}"/>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4" name="Picture 23" descr="A logo with a black background&#10;&#10;Description automatically generated">
                <a:extLst>
                  <a:ext uri="{FF2B5EF4-FFF2-40B4-BE49-F238E27FC236}">
                    <a16:creationId xmlns:a16="http://schemas.microsoft.com/office/drawing/2014/main" id="{3A28ADCD-4FEB-8CEB-F0BF-73CF4C171451}"/>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38" name="Picture 37">
            <a:extLst>
              <a:ext uri="{FF2B5EF4-FFF2-40B4-BE49-F238E27FC236}">
                <a16:creationId xmlns:a16="http://schemas.microsoft.com/office/drawing/2014/main" id="{8482DFA9-C15B-65EC-AA1F-B5A2F0B771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15" name="Picture 14">
            <a:extLst>
              <a:ext uri="{FF2B5EF4-FFF2-40B4-BE49-F238E27FC236}">
                <a16:creationId xmlns:a16="http://schemas.microsoft.com/office/drawing/2014/main" id="{868D7A07-64EF-E20E-67D6-B5ED163FA1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2487" y="2859064"/>
            <a:ext cx="7434580" cy="4182973"/>
          </a:xfrm>
          <a:prstGeom prst="rect">
            <a:avLst/>
          </a:prstGeom>
          <a:solidFill>
            <a:srgbClr val="FFFFFF">
              <a:shade val="85000"/>
            </a:srgbClr>
          </a:solidFill>
          <a:ln w="190500" cap="rnd">
            <a:solidFill>
              <a:srgbClr val="3B82F6"/>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3336932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E2A0677E-CD7F-5C9D-9833-E374DE44131B}"/>
            </a:ext>
          </a:extLst>
        </p:cNvPr>
        <p:cNvGrpSpPr/>
        <p:nvPr/>
      </p:nvGrpSpPr>
      <p:grpSpPr>
        <a:xfrm>
          <a:off x="0" y="0"/>
          <a:ext cx="0" cy="0"/>
          <a:chOff x="0" y="0"/>
          <a:chExt cx="0" cy="0"/>
        </a:xfrm>
      </p:grpSpPr>
      <p:sp>
        <p:nvSpPr>
          <p:cNvPr id="35" name="TextBox 35">
            <a:extLst>
              <a:ext uri="{FF2B5EF4-FFF2-40B4-BE49-F238E27FC236}">
                <a16:creationId xmlns:a16="http://schemas.microsoft.com/office/drawing/2014/main" id="{BB40BDAD-6F95-3F9B-B1EE-F70A50007432}"/>
              </a:ext>
            </a:extLst>
          </p:cNvPr>
          <p:cNvSpPr txBox="1"/>
          <p:nvPr/>
        </p:nvSpPr>
        <p:spPr>
          <a:xfrm>
            <a:off x="9450070" y="2905447"/>
            <a:ext cx="7837805" cy="4616648"/>
          </a:xfrm>
          <a:prstGeom prst="rect">
            <a:avLst/>
          </a:prstGeom>
        </p:spPr>
        <p:txBody>
          <a:bodyPr wrap="square" lIns="0" tIns="0" rIns="0" bIns="0" rtlCol="0" anchor="t">
            <a:spAutoFit/>
          </a:bodyPr>
          <a:lstStyle/>
          <a:p>
            <a:pPr>
              <a:spcBef>
                <a:spcPts val="600"/>
              </a:spcBef>
              <a:spcAft>
                <a:spcPts val="600"/>
              </a:spcAft>
            </a:pPr>
            <a:r>
              <a:rPr lang="vi-VN" sz="2400" b="1" dirty="0"/>
              <a:t>Phạm vi:</a:t>
            </a:r>
            <a:endParaRPr lang="vi-VN" sz="2400" dirty="0"/>
          </a:p>
          <a:p>
            <a:pPr lvl="1">
              <a:spcBef>
                <a:spcPts val="600"/>
              </a:spcBef>
              <a:spcAft>
                <a:spcPts val="600"/>
              </a:spcAft>
            </a:pPr>
            <a:r>
              <a:rPr lang="vi-VN" sz="2400" b="1" dirty="0"/>
              <a:t>Kỹ thuật:</a:t>
            </a:r>
            <a:r>
              <a:rPr lang="vi-VN" sz="2400" dirty="0"/>
              <a:t> Giới hạn trong quy trình Frontend.</a:t>
            </a:r>
          </a:p>
          <a:p>
            <a:pPr lvl="1">
              <a:spcBef>
                <a:spcPts val="600"/>
              </a:spcBef>
              <a:spcAft>
                <a:spcPts val="600"/>
              </a:spcAft>
            </a:pPr>
            <a:r>
              <a:rPr lang="vi-VN" sz="2400" b="1" dirty="0"/>
              <a:t>Chuyên môn:</a:t>
            </a:r>
            <a:r>
              <a:rPr lang="vi-VN" sz="2400" dirty="0"/>
              <a:t> Tập trung vào module Luyện tập và Báo cáo.</a:t>
            </a:r>
          </a:p>
          <a:p>
            <a:pPr lvl="1">
              <a:spcBef>
                <a:spcPts val="600"/>
              </a:spcBef>
              <a:spcAft>
                <a:spcPts val="600"/>
              </a:spcAft>
            </a:pPr>
            <a:r>
              <a:rPr lang="vi-VN" sz="2400" b="1" dirty="0"/>
              <a:t>Đối tượng:</a:t>
            </a:r>
            <a:r>
              <a:rPr lang="vi-VN" sz="2400" dirty="0"/>
              <a:t> Sinh viên, Giảng viên các trường Đại học tại Việt Nam.</a:t>
            </a:r>
          </a:p>
          <a:p>
            <a:pPr>
              <a:spcBef>
                <a:spcPts val="600"/>
              </a:spcBef>
              <a:spcAft>
                <a:spcPts val="600"/>
              </a:spcAft>
            </a:pPr>
            <a:r>
              <a:rPr lang="vi-VN" sz="2400" b="1" dirty="0"/>
              <a:t>Phương pháp:</a:t>
            </a:r>
            <a:endParaRPr lang="vi-VN" sz="2400" dirty="0"/>
          </a:p>
          <a:p>
            <a:pPr lvl="1">
              <a:spcBef>
                <a:spcPts val="600"/>
              </a:spcBef>
              <a:spcAft>
                <a:spcPts val="600"/>
              </a:spcAft>
            </a:pPr>
            <a:r>
              <a:rPr lang="vi-VN" sz="2400" b="1" dirty="0"/>
              <a:t>Lý thuyết:</a:t>
            </a:r>
            <a:r>
              <a:rPr lang="vi-VN" sz="2400" dirty="0"/>
              <a:t> Nghiên cứu tài liệu UI/UX, Framework.</a:t>
            </a:r>
          </a:p>
          <a:p>
            <a:pPr lvl="1">
              <a:spcBef>
                <a:spcPts val="600"/>
              </a:spcBef>
              <a:spcAft>
                <a:spcPts val="600"/>
              </a:spcAft>
            </a:pPr>
            <a:r>
              <a:rPr lang="vi-VN" sz="2400" b="1" dirty="0"/>
              <a:t>Thực nghiệm:</a:t>
            </a:r>
            <a:r>
              <a:rPr lang="vi-VN" sz="2400" dirty="0"/>
              <a:t> Cài đặt môi trường, lập trình tính năng game, kiểm thử thực tế.</a:t>
            </a:r>
          </a:p>
        </p:txBody>
      </p:sp>
      <p:sp>
        <p:nvSpPr>
          <p:cNvPr id="41" name="TextBox 41">
            <a:extLst>
              <a:ext uri="{FF2B5EF4-FFF2-40B4-BE49-F238E27FC236}">
                <a16:creationId xmlns:a16="http://schemas.microsoft.com/office/drawing/2014/main" id="{073DBD1F-AE5C-6B3C-D0A0-70CAD595DB6F}"/>
              </a:ext>
            </a:extLst>
          </p:cNvPr>
          <p:cNvSpPr txBox="1"/>
          <p:nvPr/>
        </p:nvSpPr>
        <p:spPr>
          <a:xfrm>
            <a:off x="1028700" y="1590334"/>
            <a:ext cx="12230100" cy="770404"/>
          </a:xfrm>
          <a:prstGeom prst="rect">
            <a:avLst/>
          </a:prstGeom>
        </p:spPr>
        <p:txBody>
          <a:bodyPr wrap="square" lIns="0" tIns="0" rIns="0" bIns="0" rtlCol="0" anchor="t">
            <a:spAutoFit/>
          </a:bodyPr>
          <a:lstStyle/>
          <a:p>
            <a:pPr algn="l">
              <a:lnSpc>
                <a:spcPts val="6365"/>
              </a:lnSpc>
            </a:pP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Phạm vi </a:t>
            </a:r>
            <a:r>
              <a:rPr lang="en-US"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Phương pháp nghiên cứu</a:t>
            </a:r>
          </a:p>
        </p:txBody>
      </p:sp>
      <p:grpSp>
        <p:nvGrpSpPr>
          <p:cNvPr id="70" name="Group 69">
            <a:extLst>
              <a:ext uri="{FF2B5EF4-FFF2-40B4-BE49-F238E27FC236}">
                <a16:creationId xmlns:a16="http://schemas.microsoft.com/office/drawing/2014/main" id="{EDEA84CD-3AEE-3403-ECCC-C63623AE4C36}"/>
              </a:ext>
            </a:extLst>
          </p:cNvPr>
          <p:cNvGrpSpPr/>
          <p:nvPr/>
        </p:nvGrpSpPr>
        <p:grpSpPr>
          <a:xfrm>
            <a:off x="-334645" y="9114790"/>
            <a:ext cx="17593945" cy="1583055"/>
            <a:chOff x="-527" y="14354"/>
            <a:chExt cx="27707" cy="2493"/>
          </a:xfrm>
        </p:grpSpPr>
        <p:grpSp>
          <p:nvGrpSpPr>
            <p:cNvPr id="5" name="Group 23">
              <a:extLst>
                <a:ext uri="{FF2B5EF4-FFF2-40B4-BE49-F238E27FC236}">
                  <a16:creationId xmlns:a16="http://schemas.microsoft.com/office/drawing/2014/main" id="{75BA024C-F1CF-A1D8-EF6A-2EB0BFAED638}"/>
                </a:ext>
              </a:extLst>
            </p:cNvPr>
            <p:cNvGrpSpPr/>
            <p:nvPr/>
          </p:nvGrpSpPr>
          <p:grpSpPr>
            <a:xfrm>
              <a:off x="-527" y="14354"/>
              <a:ext cx="27707" cy="2493"/>
              <a:chOff x="0" y="0"/>
              <a:chExt cx="4633762" cy="416940"/>
            </a:xfrm>
          </p:grpSpPr>
          <p:sp>
            <p:nvSpPr>
              <p:cNvPr id="6" name="Freeform 24">
                <a:extLst>
                  <a:ext uri="{FF2B5EF4-FFF2-40B4-BE49-F238E27FC236}">
                    <a16:creationId xmlns:a16="http://schemas.microsoft.com/office/drawing/2014/main" id="{AB575C93-C01E-F018-31AE-F9B2D1EDDDB1}"/>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 name="TextBox 25">
                <a:extLst>
                  <a:ext uri="{FF2B5EF4-FFF2-40B4-BE49-F238E27FC236}">
                    <a16:creationId xmlns:a16="http://schemas.microsoft.com/office/drawing/2014/main" id="{2DBCAFA8-373A-A44A-F73E-780CCD0FCFAF}"/>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a:extLst>
                <a:ext uri="{FF2B5EF4-FFF2-40B4-BE49-F238E27FC236}">
                  <a16:creationId xmlns:a16="http://schemas.microsoft.com/office/drawing/2014/main" id="{70338316-D601-4D4D-A6D4-3E05426EA773}"/>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a:extLst>
                <a:ext uri="{FF2B5EF4-FFF2-40B4-BE49-F238E27FC236}">
                  <a16:creationId xmlns:a16="http://schemas.microsoft.com/office/drawing/2014/main" id="{1A5540F9-0849-79F9-C733-11C6916F01E2}"/>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06</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2" name="Group 1">
            <a:extLst>
              <a:ext uri="{FF2B5EF4-FFF2-40B4-BE49-F238E27FC236}">
                <a16:creationId xmlns:a16="http://schemas.microsoft.com/office/drawing/2014/main" id="{43DFE20F-553C-9CD4-6A2A-7BACC426390A}"/>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6E20E43F-8DE7-6C1E-FF16-9EE013721FEE}"/>
                </a:ext>
              </a:extLst>
            </p:cNvPr>
            <p:cNvGrpSpPr/>
            <p:nvPr/>
          </p:nvGrpSpPr>
          <p:grpSpPr>
            <a:xfrm>
              <a:off x="1664" y="854"/>
              <a:ext cx="25439" cy="726"/>
              <a:chOff x="1664" y="854"/>
              <a:chExt cx="25439" cy="726"/>
            </a:xfrm>
          </p:grpSpPr>
          <p:sp>
            <p:nvSpPr>
              <p:cNvPr id="25" name="TextBox 42">
                <a:extLst>
                  <a:ext uri="{FF2B5EF4-FFF2-40B4-BE49-F238E27FC236}">
                    <a16:creationId xmlns:a16="http://schemas.microsoft.com/office/drawing/2014/main" id="{F4A30E4A-FD89-06EF-2E3F-BEA0A01DBD4A}"/>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1" name="AutoShape 43">
                <a:extLst>
                  <a:ext uri="{FF2B5EF4-FFF2-40B4-BE49-F238E27FC236}">
                    <a16:creationId xmlns:a16="http://schemas.microsoft.com/office/drawing/2014/main" id="{8408BFDE-0D3B-901B-3134-16689FBEB912}"/>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2" name="AutoShape 44">
                <a:extLst>
                  <a:ext uri="{FF2B5EF4-FFF2-40B4-BE49-F238E27FC236}">
                    <a16:creationId xmlns:a16="http://schemas.microsoft.com/office/drawing/2014/main" id="{BBD82234-8121-1832-A88B-5014BD07F026}"/>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3" name="AutoShape 45">
                <a:extLst>
                  <a:ext uri="{FF2B5EF4-FFF2-40B4-BE49-F238E27FC236}">
                    <a16:creationId xmlns:a16="http://schemas.microsoft.com/office/drawing/2014/main" id="{8D2C90DE-7BCC-FFB1-D250-5DE30BA53DB4}"/>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4" name="TextBox 52">
                <a:extLst>
                  <a:ext uri="{FF2B5EF4-FFF2-40B4-BE49-F238E27FC236}">
                    <a16:creationId xmlns:a16="http://schemas.microsoft.com/office/drawing/2014/main" id="{75B181F7-8861-0E4B-6476-2D948302B335}"/>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6" name="Freeform 53">
                <a:extLst>
                  <a:ext uri="{FF2B5EF4-FFF2-40B4-BE49-F238E27FC236}">
                    <a16:creationId xmlns:a16="http://schemas.microsoft.com/office/drawing/2014/main" id="{73504EA5-6DB4-49B0-0389-0746ED7A7217}"/>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37" name="TextBox 55">
                <a:extLst>
                  <a:ext uri="{FF2B5EF4-FFF2-40B4-BE49-F238E27FC236}">
                    <a16:creationId xmlns:a16="http://schemas.microsoft.com/office/drawing/2014/main" id="{44AF7F2B-7AA2-031D-07A9-EB8B302CFCDA}"/>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5348D21B-F92D-0E11-8519-0078E256E55C}"/>
                </a:ext>
              </a:extLst>
            </p:cNvPr>
            <p:cNvGrpSpPr/>
            <p:nvPr/>
          </p:nvGrpSpPr>
          <p:grpSpPr>
            <a:xfrm>
              <a:off x="25800" y="604"/>
              <a:ext cx="2394" cy="1233"/>
              <a:chOff x="8279827" y="265057"/>
              <a:chExt cx="1648297" cy="863121"/>
            </a:xfrm>
          </p:grpSpPr>
          <p:pic>
            <p:nvPicPr>
              <p:cNvPr id="23" name="Picture 22" descr="tvu">
                <a:extLst>
                  <a:ext uri="{FF2B5EF4-FFF2-40B4-BE49-F238E27FC236}">
                    <a16:creationId xmlns:a16="http://schemas.microsoft.com/office/drawing/2014/main" id="{1FB51DBF-EE7D-4368-64A4-29C9856192BF}"/>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4" name="Picture 23" descr="A logo with a black background&#10;&#10;Description automatically generated">
                <a:extLst>
                  <a:ext uri="{FF2B5EF4-FFF2-40B4-BE49-F238E27FC236}">
                    <a16:creationId xmlns:a16="http://schemas.microsoft.com/office/drawing/2014/main" id="{0BE59667-C045-A841-FCE8-A66C74A7EE70}"/>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38" name="Picture 37">
            <a:extLst>
              <a:ext uri="{FF2B5EF4-FFF2-40B4-BE49-F238E27FC236}">
                <a16:creationId xmlns:a16="http://schemas.microsoft.com/office/drawing/2014/main" id="{1D8BD0F3-0A25-CD80-3C0E-E82715348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9" name="Picture 8">
            <a:extLst>
              <a:ext uri="{FF2B5EF4-FFF2-40B4-BE49-F238E27FC236}">
                <a16:creationId xmlns:a16="http://schemas.microsoft.com/office/drawing/2014/main" id="{ACF4B338-0469-53D6-2BF6-BBE1193963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9820" y="3054113"/>
            <a:ext cx="7505700" cy="4222987"/>
          </a:xfrm>
          <a:prstGeom prst="rect">
            <a:avLst/>
          </a:prstGeom>
          <a:solidFill>
            <a:srgbClr val="FFFFFF">
              <a:shade val="85000"/>
            </a:srgbClr>
          </a:solidFill>
          <a:ln w="190500" cap="rnd">
            <a:solidFill>
              <a:srgbClr val="3B82F6"/>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4385408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TextBox 2"/>
          <p:cNvSpPr txBox="1"/>
          <p:nvPr/>
        </p:nvSpPr>
        <p:spPr>
          <a:xfrm>
            <a:off x="1828800" y="3619500"/>
            <a:ext cx="15773400" cy="1051570"/>
          </a:xfrm>
          <a:prstGeom prst="rect">
            <a:avLst/>
          </a:prstGeom>
        </p:spPr>
        <p:txBody>
          <a:bodyPr wrap="square" lIns="0" tIns="0" rIns="0" bIns="0" rtlCol="0" anchor="t">
            <a:spAutoFit/>
          </a:bodyPr>
          <a:lstStyle/>
          <a:p>
            <a:pPr>
              <a:lnSpc>
                <a:spcPts val="8230"/>
              </a:lnSpc>
            </a:pPr>
            <a:r>
              <a:rPr lang="vi-VN" altLang="en-US" sz="6860" b="1" dirty="0">
                <a:solidFill>
                  <a:srgbClr val="242424"/>
                </a:solidFill>
                <a:ea typeface="Poppins Bold" panose="00000800000000000000"/>
                <a:cs typeface="Arial" panose="020B0604020202020204" pitchFamily="34" charset="0"/>
                <a:sym typeface="Poppins Bold" panose="00000800000000000000"/>
              </a:rPr>
              <a:t>02. Phân tích và Thiết kế</a:t>
            </a:r>
            <a:r>
              <a:rPr lang="en-US" altLang="en-US" sz="686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endParaRPr lang="vi-VN" altLang="en-US" sz="6860" b="1" dirty="0">
              <a:solidFill>
                <a:srgbClr val="242424"/>
              </a:solidFill>
              <a:ea typeface="Poppins Bold" panose="00000800000000000000"/>
              <a:cs typeface="Arial" panose="020B0604020202020204" pitchFamily="34" charset="0"/>
              <a:sym typeface="Poppins Bold" panose="00000800000000000000"/>
            </a:endParaRPr>
          </a:p>
        </p:txBody>
      </p:sp>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07</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3" name="Group 2">
            <a:extLst>
              <a:ext uri="{FF2B5EF4-FFF2-40B4-BE49-F238E27FC236}">
                <a16:creationId xmlns:a16="http://schemas.microsoft.com/office/drawing/2014/main" id="{1EB4B62E-AC1F-D428-2144-C0A210B36C30}"/>
              </a:ext>
            </a:extLst>
          </p:cNvPr>
          <p:cNvGrpSpPr/>
          <p:nvPr/>
        </p:nvGrpSpPr>
        <p:grpSpPr>
          <a:xfrm>
            <a:off x="1056640" y="383540"/>
            <a:ext cx="16846550" cy="782955"/>
            <a:chOff x="1664" y="604"/>
            <a:chExt cx="26530" cy="1233"/>
          </a:xfrm>
        </p:grpSpPr>
        <p:grpSp>
          <p:nvGrpSpPr>
            <p:cNvPr id="4" name="Group 3">
              <a:extLst>
                <a:ext uri="{FF2B5EF4-FFF2-40B4-BE49-F238E27FC236}">
                  <a16:creationId xmlns:a16="http://schemas.microsoft.com/office/drawing/2014/main" id="{4C3486BF-B8CD-9BDE-8FE9-CA793B50CB53}"/>
                </a:ext>
              </a:extLst>
            </p:cNvPr>
            <p:cNvGrpSpPr/>
            <p:nvPr/>
          </p:nvGrpSpPr>
          <p:grpSpPr>
            <a:xfrm>
              <a:off x="1664" y="854"/>
              <a:ext cx="25439" cy="726"/>
              <a:chOff x="1664" y="854"/>
              <a:chExt cx="25439" cy="726"/>
            </a:xfrm>
          </p:grpSpPr>
          <p:sp>
            <p:nvSpPr>
              <p:cNvPr id="22" name="TextBox 42">
                <a:extLst>
                  <a:ext uri="{FF2B5EF4-FFF2-40B4-BE49-F238E27FC236}">
                    <a16:creationId xmlns:a16="http://schemas.microsoft.com/office/drawing/2014/main" id="{6AB694D8-22DD-C56D-7D7D-E3B927736A7D}"/>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23" name="AutoShape 43">
                <a:extLst>
                  <a:ext uri="{FF2B5EF4-FFF2-40B4-BE49-F238E27FC236}">
                    <a16:creationId xmlns:a16="http://schemas.microsoft.com/office/drawing/2014/main" id="{2244BC6F-420A-B6D3-34EF-DF10BF297048}"/>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24" name="AutoShape 44">
                <a:extLst>
                  <a:ext uri="{FF2B5EF4-FFF2-40B4-BE49-F238E27FC236}">
                    <a16:creationId xmlns:a16="http://schemas.microsoft.com/office/drawing/2014/main" id="{BE720BBF-0888-7221-77C0-789A1AF5A717}"/>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25" name="AutoShape 45">
                <a:extLst>
                  <a:ext uri="{FF2B5EF4-FFF2-40B4-BE49-F238E27FC236}">
                    <a16:creationId xmlns:a16="http://schemas.microsoft.com/office/drawing/2014/main" id="{C2A005C0-9F2D-2462-06E3-F7D550241350}"/>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26" name="TextBox 52">
                <a:extLst>
                  <a:ext uri="{FF2B5EF4-FFF2-40B4-BE49-F238E27FC236}">
                    <a16:creationId xmlns:a16="http://schemas.microsoft.com/office/drawing/2014/main" id="{9843ED3F-9675-5A12-C7F7-61C7228DC0F4}"/>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27" name="Freeform 53">
                <a:extLst>
                  <a:ext uri="{FF2B5EF4-FFF2-40B4-BE49-F238E27FC236}">
                    <a16:creationId xmlns:a16="http://schemas.microsoft.com/office/drawing/2014/main" id="{AD8D45D6-DADE-F2E8-C54D-183ACE589710}"/>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28" name="TextBox 55">
                <a:extLst>
                  <a:ext uri="{FF2B5EF4-FFF2-40B4-BE49-F238E27FC236}">
                    <a16:creationId xmlns:a16="http://schemas.microsoft.com/office/drawing/2014/main" id="{04E9C725-FB74-2232-2651-2E076A9952D1}"/>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19" name="Group 18">
              <a:extLst>
                <a:ext uri="{FF2B5EF4-FFF2-40B4-BE49-F238E27FC236}">
                  <a16:creationId xmlns:a16="http://schemas.microsoft.com/office/drawing/2014/main" id="{35B894B1-2E43-A44F-1E21-D506DC27C21E}"/>
                </a:ext>
              </a:extLst>
            </p:cNvPr>
            <p:cNvGrpSpPr/>
            <p:nvPr/>
          </p:nvGrpSpPr>
          <p:grpSpPr>
            <a:xfrm>
              <a:off x="25800" y="604"/>
              <a:ext cx="2394" cy="1233"/>
              <a:chOff x="8279827" y="265057"/>
              <a:chExt cx="1648297" cy="863121"/>
            </a:xfrm>
          </p:grpSpPr>
          <p:pic>
            <p:nvPicPr>
              <p:cNvPr id="20" name="Picture 19" descr="tvu">
                <a:extLst>
                  <a:ext uri="{FF2B5EF4-FFF2-40B4-BE49-F238E27FC236}">
                    <a16:creationId xmlns:a16="http://schemas.microsoft.com/office/drawing/2014/main" id="{71FBE57E-7286-2913-0C4B-B09977245FF7}"/>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1" name="Picture 20" descr="A logo with a black background&#10;&#10;Description automatically generated">
                <a:extLst>
                  <a:ext uri="{FF2B5EF4-FFF2-40B4-BE49-F238E27FC236}">
                    <a16:creationId xmlns:a16="http://schemas.microsoft.com/office/drawing/2014/main" id="{C88352EE-DFC7-21E1-8E0A-C76536F5DD70}"/>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29" name="Picture 28">
            <a:extLst>
              <a:ext uri="{FF2B5EF4-FFF2-40B4-BE49-F238E27FC236}">
                <a16:creationId xmlns:a16="http://schemas.microsoft.com/office/drawing/2014/main" id="{6276B516-0E83-BB8C-92D0-0527CE8D8D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16" name="Freeform 16"/>
          <p:cNvSpPr/>
          <p:nvPr/>
        </p:nvSpPr>
        <p:spPr>
          <a:xfrm>
            <a:off x="1752600" y="2369820"/>
            <a:ext cx="6700520" cy="2557145"/>
          </a:xfrm>
          <a:custGeom>
            <a:avLst/>
            <a:gdLst/>
            <a:ahLst/>
            <a:cxnLst/>
            <a:rect l="l" t="t" r="r" b="b"/>
            <a:pathLst>
              <a:path w="1558256" h="699512">
                <a:moveTo>
                  <a:pt x="54871" y="0"/>
                </a:moveTo>
                <a:lnTo>
                  <a:pt x="1503386" y="0"/>
                </a:lnTo>
                <a:cubicBezTo>
                  <a:pt x="1517938" y="0"/>
                  <a:pt x="1531895" y="5781"/>
                  <a:pt x="1542185" y="16071"/>
                </a:cubicBezTo>
                <a:cubicBezTo>
                  <a:pt x="1552475" y="26361"/>
                  <a:pt x="1558256" y="40318"/>
                  <a:pt x="1558256" y="54871"/>
                </a:cubicBezTo>
                <a:lnTo>
                  <a:pt x="1558256" y="644641"/>
                </a:lnTo>
                <a:cubicBezTo>
                  <a:pt x="1558256" y="659194"/>
                  <a:pt x="1552475" y="673150"/>
                  <a:pt x="1542185" y="683440"/>
                </a:cubicBezTo>
                <a:cubicBezTo>
                  <a:pt x="1531895" y="693731"/>
                  <a:pt x="1517938" y="699512"/>
                  <a:pt x="1503386" y="699512"/>
                </a:cubicBezTo>
                <a:lnTo>
                  <a:pt x="54871" y="699512"/>
                </a:lnTo>
                <a:cubicBezTo>
                  <a:pt x="40318" y="699512"/>
                  <a:pt x="26361" y="693731"/>
                  <a:pt x="16071" y="683440"/>
                </a:cubicBezTo>
                <a:cubicBezTo>
                  <a:pt x="5781" y="673150"/>
                  <a:pt x="0" y="659194"/>
                  <a:pt x="0" y="644641"/>
                </a:cubicBezTo>
                <a:lnTo>
                  <a:pt x="0" y="54871"/>
                </a:lnTo>
                <a:cubicBezTo>
                  <a:pt x="0" y="40318"/>
                  <a:pt x="5781" y="26361"/>
                  <a:pt x="16071" y="16071"/>
                </a:cubicBezTo>
                <a:cubicBezTo>
                  <a:pt x="26361" y="5781"/>
                  <a:pt x="40318" y="0"/>
                  <a:pt x="54871" y="0"/>
                </a:cubicBezTo>
                <a:close/>
              </a:path>
            </a:pathLst>
          </a:custGeom>
          <a:solidFill>
            <a:srgbClr val="FAFBFC"/>
          </a:solidFill>
          <a:ln w="25400" cap="rnd">
            <a:solidFill>
              <a:srgbClr val="3B82F6"/>
            </a:solidFill>
            <a:prstDash val="solid"/>
            <a:round/>
          </a:ln>
        </p:spPr>
        <p:txBody>
          <a:bodyPr/>
          <a:lstStyle/>
          <a:p>
            <a:endParaRPr lang="en-US" dirty="0">
              <a:latin typeface="Arial" panose="020B0604020202020204" pitchFamily="34" charset="0"/>
            </a:endParaRPr>
          </a:p>
        </p:txBody>
      </p:sp>
      <p:sp>
        <p:nvSpPr>
          <p:cNvPr id="20" name="TextBox 20"/>
          <p:cNvSpPr txBox="1"/>
          <p:nvPr/>
        </p:nvSpPr>
        <p:spPr>
          <a:xfrm>
            <a:off x="1028700" y="9494135"/>
            <a:ext cx="4032593" cy="258276"/>
          </a:xfrm>
          <a:prstGeom prst="rect">
            <a:avLst/>
          </a:prstGeom>
        </p:spPr>
        <p:txBody>
          <a:bodyPr lIns="0" tIns="0" rIns="0" bIns="0" rtlCol="0" anchor="t">
            <a:spAutoFit/>
          </a:bodyPr>
          <a:lstStyle/>
          <a:p>
            <a:pPr algn="l">
              <a:lnSpc>
                <a:spcPts val="2240"/>
              </a:lnSpc>
            </a:pPr>
            <a:r>
              <a:rPr lang="en-US" sz="1600" b="1" dirty="0">
                <a:solidFill>
                  <a:srgbClr val="242424"/>
                </a:solidFill>
                <a:latin typeface="Arial" panose="020B0604020202020204" pitchFamily="34" charset="0"/>
                <a:ea typeface="Poppins Semi-Bold" panose="00000700000000000000"/>
                <a:cs typeface="Arial" panose="020B0604020202020204" pitchFamily="34" charset="0"/>
                <a:sym typeface="Poppins Semi-Bold" panose="00000700000000000000"/>
              </a:rPr>
              <a:t>Completely Confidential Information</a:t>
            </a:r>
          </a:p>
        </p:txBody>
      </p:sp>
      <p:sp>
        <p:nvSpPr>
          <p:cNvPr id="21" name="TextBox 21"/>
          <p:cNvSpPr txBox="1"/>
          <p:nvPr/>
        </p:nvSpPr>
        <p:spPr>
          <a:xfrm>
            <a:off x="15858486" y="9494135"/>
            <a:ext cx="878606" cy="258276"/>
          </a:xfrm>
          <a:prstGeom prst="rect">
            <a:avLst/>
          </a:prstGeom>
        </p:spPr>
        <p:txBody>
          <a:bodyPr lIns="0" tIns="0" rIns="0" bIns="0" rtlCol="0" anchor="t">
            <a:spAutoFit/>
          </a:bodyPr>
          <a:lstStyle/>
          <a:p>
            <a:pPr algn="r">
              <a:lnSpc>
                <a:spcPts val="2240"/>
              </a:lnSpc>
            </a:pPr>
            <a:r>
              <a:rPr lang="en-US" sz="1600" dirty="0">
                <a:solidFill>
                  <a:srgbClr val="242424"/>
                </a:solidFill>
                <a:latin typeface="Arial" panose="020B0604020202020204" pitchFamily="34" charset="0"/>
                <a:ea typeface="Poppins" panose="00000500000000000000"/>
                <a:cs typeface="Arial" panose="020B0604020202020204" pitchFamily="34" charset="0"/>
                <a:sym typeface="Poppins" panose="00000500000000000000"/>
              </a:rPr>
              <a:t>13</a:t>
            </a:r>
          </a:p>
        </p:txBody>
      </p:sp>
      <p:sp>
        <p:nvSpPr>
          <p:cNvPr id="22" name="TextBox 22"/>
          <p:cNvSpPr txBox="1"/>
          <p:nvPr/>
        </p:nvSpPr>
        <p:spPr>
          <a:xfrm>
            <a:off x="1752600" y="1181100"/>
            <a:ext cx="7493635" cy="768985"/>
          </a:xfrm>
          <a:prstGeom prst="rect">
            <a:avLst/>
          </a:prstGeom>
        </p:spPr>
        <p:txBody>
          <a:bodyPr wrap="square" lIns="0" tIns="0" rIns="0" bIns="0" rtlCol="0" anchor="t">
            <a:spAutoFit/>
          </a:bodyPr>
          <a:lstStyle/>
          <a:p>
            <a:pPr algn="l">
              <a:lnSpc>
                <a:spcPct val="100000"/>
              </a:lnSpc>
            </a:pPr>
            <a:r>
              <a:rPr lang="vi-VN" altLang="en-US" sz="5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Các công nghệ chính</a:t>
            </a:r>
          </a:p>
        </p:txBody>
      </p:sp>
      <p:sp>
        <p:nvSpPr>
          <p:cNvPr id="31" name="TextBox 31"/>
          <p:cNvSpPr txBox="1"/>
          <p:nvPr/>
        </p:nvSpPr>
        <p:spPr>
          <a:xfrm>
            <a:off x="1981835" y="3390900"/>
            <a:ext cx="6183630" cy="923330"/>
          </a:xfrm>
          <a:prstGeom prst="rect">
            <a:avLst/>
          </a:prstGeom>
        </p:spPr>
        <p:txBody>
          <a:bodyPr wrap="square" lIns="0" tIns="0" rIns="0" bIns="0" rtlCol="0" anchor="t">
            <a:spAutoFit/>
          </a:bodyPr>
          <a:lstStyle/>
          <a:p>
            <a:pPr algn="just">
              <a:lnSpc>
                <a:spcPct val="100000"/>
              </a:lnSpc>
            </a:pPr>
            <a:r>
              <a:rPr lang="vi-VN" sz="2000" dirty="0"/>
              <a:t>Là framework React mạnh mẽ giúp phát triển ứng dụng web hiệu năng cao, hỗ trợ kết xuất phía máy chủ (SSR) để tối ưu hóa SEO và tốc độ tải trang vượt trội.</a:t>
            </a:r>
            <a:endParaRPr lang="vi-VN" altLang="en-US"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70" name="Group 69"/>
          <p:cNvGrpSpPr/>
          <p:nvPr/>
        </p:nvGrpSpPr>
        <p:grpSpPr>
          <a:xfrm>
            <a:off x="-334645" y="9114790"/>
            <a:ext cx="17593945" cy="1583055"/>
            <a:chOff x="-527" y="14354"/>
            <a:chExt cx="27707" cy="2493"/>
          </a:xfrm>
        </p:grpSpPr>
        <p:grpSp>
          <p:nvGrpSpPr>
            <p:cNvPr id="66" name="Group 23"/>
            <p:cNvGrpSpPr/>
            <p:nvPr/>
          </p:nvGrpSpPr>
          <p:grpSpPr>
            <a:xfrm>
              <a:off x="-527" y="14354"/>
              <a:ext cx="27707" cy="2493"/>
              <a:chOff x="0" y="0"/>
              <a:chExt cx="4633762" cy="416940"/>
            </a:xfrm>
          </p:grpSpPr>
          <p:sp>
            <p:nvSpPr>
              <p:cNvPr id="67"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68"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9"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71"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08</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33" name="TextBox 31"/>
          <p:cNvSpPr txBox="1"/>
          <p:nvPr/>
        </p:nvSpPr>
        <p:spPr>
          <a:xfrm>
            <a:off x="2895335" y="2628820"/>
            <a:ext cx="4487012" cy="461645"/>
          </a:xfrm>
          <a:prstGeom prst="rect">
            <a:avLst/>
          </a:prstGeom>
        </p:spPr>
        <p:txBody>
          <a:bodyPr lIns="0" tIns="0" rIns="0" bIns="0" rtlCol="0" anchor="t">
            <a:spAutoFit/>
          </a:bodyPr>
          <a:lstStyle/>
          <a:p>
            <a:pPr algn="just">
              <a:lnSpc>
                <a:spcPct val="100000"/>
              </a:lnSpc>
            </a:pPr>
            <a:r>
              <a:rPr lang="en-GB" altLang="en-US" sz="3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Next.js</a:t>
            </a:r>
          </a:p>
        </p:txBody>
      </p:sp>
      <p:sp>
        <p:nvSpPr>
          <p:cNvPr id="35" name="Freeform 16"/>
          <p:cNvSpPr/>
          <p:nvPr/>
        </p:nvSpPr>
        <p:spPr>
          <a:xfrm>
            <a:off x="9525000" y="2331322"/>
            <a:ext cx="6700520" cy="2555875"/>
          </a:xfrm>
          <a:custGeom>
            <a:avLst/>
            <a:gdLst/>
            <a:ahLst/>
            <a:cxnLst/>
            <a:rect l="l" t="t" r="r" b="b"/>
            <a:pathLst>
              <a:path w="1558256" h="699512">
                <a:moveTo>
                  <a:pt x="54871" y="0"/>
                </a:moveTo>
                <a:lnTo>
                  <a:pt x="1503386" y="0"/>
                </a:lnTo>
                <a:cubicBezTo>
                  <a:pt x="1517938" y="0"/>
                  <a:pt x="1531895" y="5781"/>
                  <a:pt x="1542185" y="16071"/>
                </a:cubicBezTo>
                <a:cubicBezTo>
                  <a:pt x="1552475" y="26361"/>
                  <a:pt x="1558256" y="40318"/>
                  <a:pt x="1558256" y="54871"/>
                </a:cubicBezTo>
                <a:lnTo>
                  <a:pt x="1558256" y="644641"/>
                </a:lnTo>
                <a:cubicBezTo>
                  <a:pt x="1558256" y="659194"/>
                  <a:pt x="1552475" y="673150"/>
                  <a:pt x="1542185" y="683440"/>
                </a:cubicBezTo>
                <a:cubicBezTo>
                  <a:pt x="1531895" y="693731"/>
                  <a:pt x="1517938" y="699512"/>
                  <a:pt x="1503386" y="699512"/>
                </a:cubicBezTo>
                <a:lnTo>
                  <a:pt x="54871" y="699512"/>
                </a:lnTo>
                <a:cubicBezTo>
                  <a:pt x="40318" y="699512"/>
                  <a:pt x="26361" y="693731"/>
                  <a:pt x="16071" y="683440"/>
                </a:cubicBezTo>
                <a:cubicBezTo>
                  <a:pt x="5781" y="673150"/>
                  <a:pt x="0" y="659194"/>
                  <a:pt x="0" y="644641"/>
                </a:cubicBezTo>
                <a:lnTo>
                  <a:pt x="0" y="54871"/>
                </a:lnTo>
                <a:cubicBezTo>
                  <a:pt x="0" y="40318"/>
                  <a:pt x="5781" y="26361"/>
                  <a:pt x="16071" y="16071"/>
                </a:cubicBezTo>
                <a:cubicBezTo>
                  <a:pt x="26361" y="5781"/>
                  <a:pt x="40318" y="0"/>
                  <a:pt x="54871" y="0"/>
                </a:cubicBezTo>
                <a:close/>
              </a:path>
            </a:pathLst>
          </a:custGeom>
          <a:solidFill>
            <a:srgbClr val="FAFBFC"/>
          </a:solidFill>
          <a:ln w="25400" cap="rnd">
            <a:solidFill>
              <a:srgbClr val="3B82F6"/>
            </a:solidFill>
            <a:prstDash val="solid"/>
            <a:round/>
          </a:ln>
        </p:spPr>
        <p:txBody>
          <a:bodyPr/>
          <a:lstStyle/>
          <a:p>
            <a:endParaRPr lang="en-US" dirty="0">
              <a:latin typeface="Arial" panose="020B0604020202020204" pitchFamily="34" charset="0"/>
            </a:endParaRPr>
          </a:p>
        </p:txBody>
      </p:sp>
      <p:sp>
        <p:nvSpPr>
          <p:cNvPr id="37" name="TextBox 31"/>
          <p:cNvSpPr txBox="1"/>
          <p:nvPr/>
        </p:nvSpPr>
        <p:spPr>
          <a:xfrm>
            <a:off x="9754235" y="3390900"/>
            <a:ext cx="6183630" cy="923330"/>
          </a:xfrm>
          <a:prstGeom prst="rect">
            <a:avLst/>
          </a:prstGeom>
        </p:spPr>
        <p:txBody>
          <a:bodyPr wrap="square" lIns="0" tIns="0" rIns="0" bIns="0" rtlCol="0" anchor="t">
            <a:spAutoFit/>
          </a:bodyPr>
          <a:lstStyle/>
          <a:p>
            <a:pPr algn="just">
              <a:lnSpc>
                <a:spcPct val="100000"/>
              </a:lnSpc>
            </a:pPr>
            <a:r>
              <a:rPr lang="vi-VN" sz="2000" dirty="0"/>
              <a:t>Framework chuyên dụng để xây dựng trò chơi 2D trên trình duyệt, giúp biến các bài kiểm tra khô khan thành minigame sinh động với hiệu ứng vật lý mượt mà.</a:t>
            </a:r>
            <a:endParaRPr lang="en-US" altLang="en-GB"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39" name="TextBox 31"/>
          <p:cNvSpPr txBox="1"/>
          <p:nvPr/>
        </p:nvSpPr>
        <p:spPr>
          <a:xfrm>
            <a:off x="10707740" y="2628820"/>
            <a:ext cx="4487012" cy="461645"/>
          </a:xfrm>
          <a:prstGeom prst="rect">
            <a:avLst/>
          </a:prstGeom>
        </p:spPr>
        <p:txBody>
          <a:bodyPr lIns="0" tIns="0" rIns="0" bIns="0" rtlCol="0" anchor="t">
            <a:spAutoFit/>
          </a:bodyPr>
          <a:lstStyle/>
          <a:p>
            <a:pPr algn="just">
              <a:lnSpc>
                <a:spcPct val="100000"/>
              </a:lnSpc>
            </a:pPr>
            <a:r>
              <a:rPr lang="vi-VN" altLang="en-GB" sz="3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Phaser.js</a:t>
            </a:r>
          </a:p>
        </p:txBody>
      </p:sp>
      <p:sp>
        <p:nvSpPr>
          <p:cNvPr id="59" name="Freeform 16"/>
          <p:cNvSpPr/>
          <p:nvPr/>
        </p:nvSpPr>
        <p:spPr>
          <a:xfrm>
            <a:off x="1752600" y="5600700"/>
            <a:ext cx="6700520" cy="2557145"/>
          </a:xfrm>
          <a:custGeom>
            <a:avLst/>
            <a:gdLst/>
            <a:ahLst/>
            <a:cxnLst/>
            <a:rect l="l" t="t" r="r" b="b"/>
            <a:pathLst>
              <a:path w="1558256" h="699512">
                <a:moveTo>
                  <a:pt x="54871" y="0"/>
                </a:moveTo>
                <a:lnTo>
                  <a:pt x="1503386" y="0"/>
                </a:lnTo>
                <a:cubicBezTo>
                  <a:pt x="1517938" y="0"/>
                  <a:pt x="1531895" y="5781"/>
                  <a:pt x="1542185" y="16071"/>
                </a:cubicBezTo>
                <a:cubicBezTo>
                  <a:pt x="1552475" y="26361"/>
                  <a:pt x="1558256" y="40318"/>
                  <a:pt x="1558256" y="54871"/>
                </a:cubicBezTo>
                <a:lnTo>
                  <a:pt x="1558256" y="644641"/>
                </a:lnTo>
                <a:cubicBezTo>
                  <a:pt x="1558256" y="659194"/>
                  <a:pt x="1552475" y="673150"/>
                  <a:pt x="1542185" y="683440"/>
                </a:cubicBezTo>
                <a:cubicBezTo>
                  <a:pt x="1531895" y="693731"/>
                  <a:pt x="1517938" y="699512"/>
                  <a:pt x="1503386" y="699512"/>
                </a:cubicBezTo>
                <a:lnTo>
                  <a:pt x="54871" y="699512"/>
                </a:lnTo>
                <a:cubicBezTo>
                  <a:pt x="40318" y="699512"/>
                  <a:pt x="26361" y="693731"/>
                  <a:pt x="16071" y="683440"/>
                </a:cubicBezTo>
                <a:cubicBezTo>
                  <a:pt x="5781" y="673150"/>
                  <a:pt x="0" y="659194"/>
                  <a:pt x="0" y="644641"/>
                </a:cubicBezTo>
                <a:lnTo>
                  <a:pt x="0" y="54871"/>
                </a:lnTo>
                <a:cubicBezTo>
                  <a:pt x="0" y="40318"/>
                  <a:pt x="5781" y="26361"/>
                  <a:pt x="16071" y="16071"/>
                </a:cubicBezTo>
                <a:cubicBezTo>
                  <a:pt x="26361" y="5781"/>
                  <a:pt x="40318" y="0"/>
                  <a:pt x="54871" y="0"/>
                </a:cubicBezTo>
                <a:close/>
              </a:path>
            </a:pathLst>
          </a:custGeom>
          <a:solidFill>
            <a:srgbClr val="FAFBFC"/>
          </a:solidFill>
          <a:ln w="25400" cap="rnd">
            <a:solidFill>
              <a:srgbClr val="3B82F6"/>
            </a:solidFill>
            <a:prstDash val="solid"/>
            <a:round/>
          </a:ln>
        </p:spPr>
        <p:txBody>
          <a:bodyPr/>
          <a:lstStyle/>
          <a:p>
            <a:endParaRPr lang="en-US" dirty="0">
              <a:latin typeface="Arial" panose="020B0604020202020204" pitchFamily="34" charset="0"/>
            </a:endParaRPr>
          </a:p>
        </p:txBody>
      </p:sp>
      <p:sp>
        <p:nvSpPr>
          <p:cNvPr id="60" name="TextBox 31"/>
          <p:cNvSpPr txBox="1"/>
          <p:nvPr/>
        </p:nvSpPr>
        <p:spPr>
          <a:xfrm>
            <a:off x="1981835" y="6621780"/>
            <a:ext cx="6183630" cy="923330"/>
          </a:xfrm>
          <a:prstGeom prst="rect">
            <a:avLst/>
          </a:prstGeom>
        </p:spPr>
        <p:txBody>
          <a:bodyPr wrap="square" lIns="0" tIns="0" rIns="0" bIns="0" rtlCol="0" anchor="t">
            <a:spAutoFit/>
          </a:bodyPr>
          <a:lstStyle/>
          <a:p>
            <a:pPr algn="just">
              <a:lnSpc>
                <a:spcPct val="100000"/>
              </a:lnSpc>
            </a:pPr>
            <a:r>
              <a:rPr lang="vi-VN" altLang="en-US"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Giải pháp kết nối thời gian thực hai chiều, giúp đồng bộ hóa dữ liệu phòng chờ và cập nhật bảng xếp hạng thi đua ngay lập tức mà không cần tải lại trang.</a:t>
            </a:r>
            <a:endParaRPr lang="en-US" altLang="en-GB"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62" name="TextBox 31"/>
          <p:cNvSpPr txBox="1"/>
          <p:nvPr/>
        </p:nvSpPr>
        <p:spPr>
          <a:xfrm>
            <a:off x="2895335" y="5859700"/>
            <a:ext cx="4487012" cy="461645"/>
          </a:xfrm>
          <a:prstGeom prst="rect">
            <a:avLst/>
          </a:prstGeom>
        </p:spPr>
        <p:txBody>
          <a:bodyPr lIns="0" tIns="0" rIns="0" bIns="0" rtlCol="0" anchor="t">
            <a:spAutoFit/>
          </a:bodyPr>
          <a:lstStyle/>
          <a:p>
            <a:pPr algn="just">
              <a:lnSpc>
                <a:spcPct val="100000"/>
              </a:lnSpc>
            </a:pPr>
            <a:r>
              <a:rPr lang="vi-VN" altLang="en-GB" sz="3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Socket.IO</a:t>
            </a:r>
          </a:p>
        </p:txBody>
      </p:sp>
      <p:sp>
        <p:nvSpPr>
          <p:cNvPr id="63" name="Freeform 16"/>
          <p:cNvSpPr/>
          <p:nvPr/>
        </p:nvSpPr>
        <p:spPr>
          <a:xfrm>
            <a:off x="9525000" y="5601335"/>
            <a:ext cx="6700520" cy="2555875"/>
          </a:xfrm>
          <a:custGeom>
            <a:avLst/>
            <a:gdLst/>
            <a:ahLst/>
            <a:cxnLst/>
            <a:rect l="l" t="t" r="r" b="b"/>
            <a:pathLst>
              <a:path w="1558256" h="699512">
                <a:moveTo>
                  <a:pt x="54871" y="0"/>
                </a:moveTo>
                <a:lnTo>
                  <a:pt x="1503386" y="0"/>
                </a:lnTo>
                <a:cubicBezTo>
                  <a:pt x="1517938" y="0"/>
                  <a:pt x="1531895" y="5781"/>
                  <a:pt x="1542185" y="16071"/>
                </a:cubicBezTo>
                <a:cubicBezTo>
                  <a:pt x="1552475" y="26361"/>
                  <a:pt x="1558256" y="40318"/>
                  <a:pt x="1558256" y="54871"/>
                </a:cubicBezTo>
                <a:lnTo>
                  <a:pt x="1558256" y="644641"/>
                </a:lnTo>
                <a:cubicBezTo>
                  <a:pt x="1558256" y="659194"/>
                  <a:pt x="1552475" y="673150"/>
                  <a:pt x="1542185" y="683440"/>
                </a:cubicBezTo>
                <a:cubicBezTo>
                  <a:pt x="1531895" y="693731"/>
                  <a:pt x="1517938" y="699512"/>
                  <a:pt x="1503386" y="699512"/>
                </a:cubicBezTo>
                <a:lnTo>
                  <a:pt x="54871" y="699512"/>
                </a:lnTo>
                <a:cubicBezTo>
                  <a:pt x="40318" y="699512"/>
                  <a:pt x="26361" y="693731"/>
                  <a:pt x="16071" y="683440"/>
                </a:cubicBezTo>
                <a:cubicBezTo>
                  <a:pt x="5781" y="673150"/>
                  <a:pt x="0" y="659194"/>
                  <a:pt x="0" y="644641"/>
                </a:cubicBezTo>
                <a:lnTo>
                  <a:pt x="0" y="54871"/>
                </a:lnTo>
                <a:cubicBezTo>
                  <a:pt x="0" y="40318"/>
                  <a:pt x="5781" y="26361"/>
                  <a:pt x="16071" y="16071"/>
                </a:cubicBezTo>
                <a:cubicBezTo>
                  <a:pt x="26361" y="5781"/>
                  <a:pt x="40318" y="0"/>
                  <a:pt x="54871" y="0"/>
                </a:cubicBezTo>
                <a:close/>
              </a:path>
            </a:pathLst>
          </a:custGeom>
          <a:solidFill>
            <a:srgbClr val="FAFBFC"/>
          </a:solidFill>
          <a:ln w="25400" cap="rnd">
            <a:solidFill>
              <a:srgbClr val="3B82F6"/>
            </a:solidFill>
            <a:prstDash val="solid"/>
            <a:round/>
          </a:ln>
        </p:spPr>
        <p:txBody>
          <a:bodyPr/>
          <a:lstStyle/>
          <a:p>
            <a:endParaRPr lang="en-US" dirty="0">
              <a:latin typeface="Arial" panose="020B0604020202020204" pitchFamily="34" charset="0"/>
            </a:endParaRPr>
          </a:p>
        </p:txBody>
      </p:sp>
      <p:sp>
        <p:nvSpPr>
          <p:cNvPr id="64" name="TextBox 31"/>
          <p:cNvSpPr txBox="1"/>
          <p:nvPr/>
        </p:nvSpPr>
        <p:spPr>
          <a:xfrm>
            <a:off x="9754235" y="6621780"/>
            <a:ext cx="6183630" cy="923330"/>
          </a:xfrm>
          <a:prstGeom prst="rect">
            <a:avLst/>
          </a:prstGeom>
        </p:spPr>
        <p:txBody>
          <a:bodyPr wrap="square" lIns="0" tIns="0" rIns="0" bIns="0" rtlCol="0" anchor="t">
            <a:spAutoFit/>
          </a:bodyPr>
          <a:lstStyle/>
          <a:p>
            <a:pPr algn="just">
              <a:lnSpc>
                <a:spcPct val="100000"/>
              </a:lnSpc>
            </a:pPr>
            <a:r>
              <a:rPr lang="vi-VN" altLang="en-GB"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Là framework CSS ưu tiên tiện ích, giúp xây dựng giao diện người dùng hiện đại, tốc độ phát triển nhanh chóng và tương thích hoàn hảo trên mọi thiết bị.</a:t>
            </a:r>
            <a:endParaRPr lang="vi-VN" altLang="en-US"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65" name="TextBox 31"/>
          <p:cNvSpPr txBox="1"/>
          <p:nvPr/>
        </p:nvSpPr>
        <p:spPr>
          <a:xfrm>
            <a:off x="10707740" y="5859700"/>
            <a:ext cx="4487012" cy="461645"/>
          </a:xfrm>
          <a:prstGeom prst="rect">
            <a:avLst/>
          </a:prstGeom>
        </p:spPr>
        <p:txBody>
          <a:bodyPr lIns="0" tIns="0" rIns="0" bIns="0" rtlCol="0" anchor="t">
            <a:spAutoFit/>
          </a:bodyPr>
          <a:lstStyle/>
          <a:p>
            <a:pPr algn="just">
              <a:lnSpc>
                <a:spcPct val="100000"/>
              </a:lnSpc>
            </a:pPr>
            <a:r>
              <a:rPr lang="vi-VN" altLang="en-GB" sz="3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Tailwind CSS</a:t>
            </a:r>
          </a:p>
        </p:txBody>
      </p:sp>
      <p:pic>
        <p:nvPicPr>
          <p:cNvPr id="73" name="Picture 72"/>
          <p:cNvPicPr/>
          <p:nvPr/>
        </p:nvPicPr>
        <p:blipFill>
          <a:blip r:embed="rId3"/>
          <a:stretch>
            <a:fillRect/>
          </a:stretch>
        </p:blipFill>
        <p:spPr>
          <a:xfrm>
            <a:off x="1979930" y="5709285"/>
            <a:ext cx="801370" cy="801370"/>
          </a:xfrm>
          <a:prstGeom prst="rect">
            <a:avLst/>
          </a:prstGeom>
        </p:spPr>
      </p:pic>
      <p:grpSp>
        <p:nvGrpSpPr>
          <p:cNvPr id="2" name="Group 1">
            <a:extLst>
              <a:ext uri="{FF2B5EF4-FFF2-40B4-BE49-F238E27FC236}">
                <a16:creationId xmlns:a16="http://schemas.microsoft.com/office/drawing/2014/main" id="{17B17025-0271-62DF-077A-31028C36104D}"/>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703ACE41-4413-0ACF-4AD2-5FCB9061527B}"/>
                </a:ext>
              </a:extLst>
            </p:cNvPr>
            <p:cNvGrpSpPr/>
            <p:nvPr/>
          </p:nvGrpSpPr>
          <p:grpSpPr>
            <a:xfrm>
              <a:off x="1664" y="854"/>
              <a:ext cx="25439" cy="726"/>
              <a:chOff x="1664" y="854"/>
              <a:chExt cx="25439" cy="726"/>
            </a:xfrm>
          </p:grpSpPr>
          <p:sp>
            <p:nvSpPr>
              <p:cNvPr id="7" name="TextBox 42">
                <a:extLst>
                  <a:ext uri="{FF2B5EF4-FFF2-40B4-BE49-F238E27FC236}">
                    <a16:creationId xmlns:a16="http://schemas.microsoft.com/office/drawing/2014/main" id="{F66950B1-5B3B-B9B8-9311-41B3E86FF46E}"/>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8" name="AutoShape 43">
                <a:extLst>
                  <a:ext uri="{FF2B5EF4-FFF2-40B4-BE49-F238E27FC236}">
                    <a16:creationId xmlns:a16="http://schemas.microsoft.com/office/drawing/2014/main" id="{6CC23A23-853A-6F0C-29D1-3029C714A47E}"/>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9" name="AutoShape 44">
                <a:extLst>
                  <a:ext uri="{FF2B5EF4-FFF2-40B4-BE49-F238E27FC236}">
                    <a16:creationId xmlns:a16="http://schemas.microsoft.com/office/drawing/2014/main" id="{B77F48EC-E526-5C30-32CE-6BC16B681EC1}"/>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0" name="AutoShape 45">
                <a:extLst>
                  <a:ext uri="{FF2B5EF4-FFF2-40B4-BE49-F238E27FC236}">
                    <a16:creationId xmlns:a16="http://schemas.microsoft.com/office/drawing/2014/main" id="{6D3AC8EE-D31F-32C3-99B0-1C7DE1A3A8E9}"/>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1" name="TextBox 52">
                <a:extLst>
                  <a:ext uri="{FF2B5EF4-FFF2-40B4-BE49-F238E27FC236}">
                    <a16:creationId xmlns:a16="http://schemas.microsoft.com/office/drawing/2014/main" id="{AD30DD6C-E63B-542C-4FD9-E63C000C5E90}"/>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Freeform 53">
                <a:extLst>
                  <a:ext uri="{FF2B5EF4-FFF2-40B4-BE49-F238E27FC236}">
                    <a16:creationId xmlns:a16="http://schemas.microsoft.com/office/drawing/2014/main" id="{DAFB1546-55A4-EBAF-AD91-63F2B8A0DD7C}"/>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Arial" panose="020B0604020202020204" pitchFamily="34" charset="0"/>
                </a:endParaRPr>
              </a:p>
            </p:txBody>
          </p:sp>
          <p:sp>
            <p:nvSpPr>
              <p:cNvPr id="13" name="TextBox 55">
                <a:extLst>
                  <a:ext uri="{FF2B5EF4-FFF2-40B4-BE49-F238E27FC236}">
                    <a16:creationId xmlns:a16="http://schemas.microsoft.com/office/drawing/2014/main" id="{F07199E9-65F4-464D-75E4-8AE1CF3851D6}"/>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9B664550-3036-6AFB-F04F-B975E938EF16}"/>
                </a:ext>
              </a:extLst>
            </p:cNvPr>
            <p:cNvGrpSpPr/>
            <p:nvPr/>
          </p:nvGrpSpPr>
          <p:grpSpPr>
            <a:xfrm>
              <a:off x="25800" y="604"/>
              <a:ext cx="2394" cy="1233"/>
              <a:chOff x="8279827" y="265057"/>
              <a:chExt cx="1648297" cy="863121"/>
            </a:xfrm>
          </p:grpSpPr>
          <p:pic>
            <p:nvPicPr>
              <p:cNvPr id="5" name="Picture 4" descr="tvu">
                <a:extLst>
                  <a:ext uri="{FF2B5EF4-FFF2-40B4-BE49-F238E27FC236}">
                    <a16:creationId xmlns:a16="http://schemas.microsoft.com/office/drawing/2014/main" id="{26E6424B-BE81-52E2-BC70-BA9BFEA21C02}"/>
                  </a:ext>
                </a:extLst>
              </p:cNvPr>
              <p:cNvPicPr>
                <a:picLocks noChangeAspect="1"/>
              </p:cNvPicPr>
              <p:nvPr/>
            </p:nvPicPr>
            <p:blipFill>
              <a:blip r:embed="rId6"/>
              <a:srcRect l="20639" t="20611" r="20250" b="20046"/>
              <a:stretch>
                <a:fillRect/>
              </a:stretch>
            </p:blipFill>
            <p:spPr>
              <a:xfrm>
                <a:off x="8279827" y="265057"/>
                <a:ext cx="850479" cy="853652"/>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145D9183-3E66-6706-C997-ED8FD90DF6F5}"/>
                  </a:ext>
                </a:extLst>
              </p:cNvPr>
              <p:cNvPicPr>
                <a:picLocks noChangeAspect="1"/>
              </p:cNvPicPr>
              <p:nvPr/>
            </p:nvPicPr>
            <p:blipFill rotWithShape="1">
              <a:blip r:embed="rId7">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4" name="Picture 13">
            <a:extLst>
              <a:ext uri="{FF2B5EF4-FFF2-40B4-BE49-F238E27FC236}">
                <a16:creationId xmlns:a16="http://schemas.microsoft.com/office/drawing/2014/main" id="{D7A80B1C-34D4-3654-07EE-86892E271E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17" name="Picture 16">
            <a:extLst>
              <a:ext uri="{FF2B5EF4-FFF2-40B4-BE49-F238E27FC236}">
                <a16:creationId xmlns:a16="http://schemas.microsoft.com/office/drawing/2014/main" id="{5EB165AC-2710-7201-9A63-CC6071D7A35F}"/>
              </a:ext>
            </a:extLst>
          </p:cNvPr>
          <p:cNvPicPr>
            <a:picLocks noChangeAspect="1"/>
          </p:cNvPicPr>
          <p:nvPr/>
        </p:nvPicPr>
        <p:blipFill>
          <a:blip r:embed="rId9"/>
          <a:stretch>
            <a:fillRect/>
          </a:stretch>
        </p:blipFill>
        <p:spPr>
          <a:xfrm>
            <a:off x="1847718" y="2422207"/>
            <a:ext cx="952500" cy="952500"/>
          </a:xfrm>
          <a:prstGeom prst="rect">
            <a:avLst/>
          </a:prstGeom>
        </p:spPr>
      </p:pic>
      <p:pic>
        <p:nvPicPr>
          <p:cNvPr id="19" name="Picture 18">
            <a:extLst>
              <a:ext uri="{FF2B5EF4-FFF2-40B4-BE49-F238E27FC236}">
                <a16:creationId xmlns:a16="http://schemas.microsoft.com/office/drawing/2014/main" id="{41FA9E0F-727A-AFA1-5E76-70BEF99BE853}"/>
              </a:ext>
            </a:extLst>
          </p:cNvPr>
          <p:cNvPicPr>
            <a:picLocks noChangeAspect="1"/>
          </p:cNvPicPr>
          <p:nvPr/>
        </p:nvPicPr>
        <p:blipFill>
          <a:blip r:embed="rId10"/>
          <a:stretch>
            <a:fillRect/>
          </a:stretch>
        </p:blipFill>
        <p:spPr>
          <a:xfrm>
            <a:off x="9723120" y="5600700"/>
            <a:ext cx="952500" cy="952500"/>
          </a:xfrm>
          <a:prstGeom prst="rect">
            <a:avLst/>
          </a:prstGeom>
        </p:spPr>
      </p:pic>
      <p:pic>
        <p:nvPicPr>
          <p:cNvPr id="1028" name="Picture 4">
            <a:extLst>
              <a:ext uri="{FF2B5EF4-FFF2-40B4-BE49-F238E27FC236}">
                <a16:creationId xmlns:a16="http://schemas.microsoft.com/office/drawing/2014/main" id="{D992AAD4-7009-74D1-4E0B-FA9439C95B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26284" y="2551745"/>
            <a:ext cx="950976" cy="792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8E933979-316F-83D1-0DE7-2E9FBD4EB108}"/>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7EEB4568-ED47-84DC-D8E2-AFCF79ED4271}"/>
              </a:ext>
            </a:extLst>
          </p:cNvPr>
          <p:cNvGrpSpPr/>
          <p:nvPr/>
        </p:nvGrpSpPr>
        <p:grpSpPr>
          <a:xfrm>
            <a:off x="-334645" y="9114790"/>
            <a:ext cx="17593945" cy="1583055"/>
            <a:chOff x="-527" y="14354"/>
            <a:chExt cx="27707" cy="2493"/>
          </a:xfrm>
        </p:grpSpPr>
        <p:grpSp>
          <p:nvGrpSpPr>
            <p:cNvPr id="45" name="Group 23">
              <a:extLst>
                <a:ext uri="{FF2B5EF4-FFF2-40B4-BE49-F238E27FC236}">
                  <a16:creationId xmlns:a16="http://schemas.microsoft.com/office/drawing/2014/main" id="{A01E889A-FB07-94F2-32C0-F9F6657F296B}"/>
                </a:ext>
              </a:extLst>
            </p:cNvPr>
            <p:cNvGrpSpPr/>
            <p:nvPr/>
          </p:nvGrpSpPr>
          <p:grpSpPr>
            <a:xfrm>
              <a:off x="-527" y="14354"/>
              <a:ext cx="27707" cy="2493"/>
              <a:chOff x="0" y="0"/>
              <a:chExt cx="4633762" cy="416940"/>
            </a:xfrm>
          </p:grpSpPr>
          <p:sp>
            <p:nvSpPr>
              <p:cNvPr id="46" name="Freeform 24">
                <a:extLst>
                  <a:ext uri="{FF2B5EF4-FFF2-40B4-BE49-F238E27FC236}">
                    <a16:creationId xmlns:a16="http://schemas.microsoft.com/office/drawing/2014/main" id="{0F8D4645-D566-2A86-C9D2-ECE44F719C7A}"/>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a:extLst>
                  <a:ext uri="{FF2B5EF4-FFF2-40B4-BE49-F238E27FC236}">
                    <a16:creationId xmlns:a16="http://schemas.microsoft.com/office/drawing/2014/main" id="{7E0D2C64-4A8C-709D-405E-477D21AED0CC}"/>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a:extLst>
                <a:ext uri="{FF2B5EF4-FFF2-40B4-BE49-F238E27FC236}">
                  <a16:creationId xmlns:a16="http://schemas.microsoft.com/office/drawing/2014/main" id="{FFD9F851-3384-7F56-A1C4-E42722EAD247}"/>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a:extLst>
                <a:ext uri="{FF2B5EF4-FFF2-40B4-BE49-F238E27FC236}">
                  <a16:creationId xmlns:a16="http://schemas.microsoft.com/office/drawing/2014/main" id="{9F6B10AB-E814-2D60-DF0B-41C2F370DDDD}"/>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09</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a:extLst>
              <a:ext uri="{FF2B5EF4-FFF2-40B4-BE49-F238E27FC236}">
                <a16:creationId xmlns:a16="http://schemas.microsoft.com/office/drawing/2014/main" id="{71FA5262-AA72-4372-5584-D8D51C37B8E9}"/>
              </a:ext>
            </a:extLst>
          </p:cNvPr>
          <p:cNvSpPr txBox="1"/>
          <p:nvPr/>
        </p:nvSpPr>
        <p:spPr>
          <a:xfrm>
            <a:off x="1028700" y="906932"/>
            <a:ext cx="11358562" cy="801310"/>
          </a:xfrm>
          <a:prstGeom prst="rect">
            <a:avLst/>
          </a:prstGeom>
          <a:noFill/>
        </p:spPr>
        <p:txBody>
          <a:bodyPr wrap="square" rtlCol="0" anchor="t">
            <a:spAutoFit/>
          </a:bodyPr>
          <a:lstStyle/>
          <a:p>
            <a:pPr algn="l">
              <a:lnSpc>
                <a:spcPts val="6365"/>
              </a:lnSpc>
            </a:pPr>
            <a:r>
              <a:rPr lang="vi-VN"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Kịch bản Quản trị viên Quản lý Chương trình Đào tạo</a:t>
            </a:r>
          </a:p>
        </p:txBody>
      </p:sp>
      <p:grpSp>
        <p:nvGrpSpPr>
          <p:cNvPr id="2" name="Group 1">
            <a:extLst>
              <a:ext uri="{FF2B5EF4-FFF2-40B4-BE49-F238E27FC236}">
                <a16:creationId xmlns:a16="http://schemas.microsoft.com/office/drawing/2014/main" id="{2B54D45E-5DAD-5890-8581-051885DC43BB}"/>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EEC65E26-7C14-31F3-8E61-B5EABC6BCDB1}"/>
                </a:ext>
              </a:extLst>
            </p:cNvPr>
            <p:cNvGrpSpPr/>
            <p:nvPr/>
          </p:nvGrpSpPr>
          <p:grpSpPr>
            <a:xfrm>
              <a:off x="1664" y="854"/>
              <a:ext cx="25439" cy="726"/>
              <a:chOff x="1664" y="854"/>
              <a:chExt cx="25439" cy="726"/>
            </a:xfrm>
          </p:grpSpPr>
          <p:sp>
            <p:nvSpPr>
              <p:cNvPr id="10" name="TextBox 42">
                <a:extLst>
                  <a:ext uri="{FF2B5EF4-FFF2-40B4-BE49-F238E27FC236}">
                    <a16:creationId xmlns:a16="http://schemas.microsoft.com/office/drawing/2014/main" id="{634E3E3A-8C0A-8F52-BDF5-6655994438F6}"/>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1" name="AutoShape 43">
                <a:extLst>
                  <a:ext uri="{FF2B5EF4-FFF2-40B4-BE49-F238E27FC236}">
                    <a16:creationId xmlns:a16="http://schemas.microsoft.com/office/drawing/2014/main" id="{8D52BB24-142F-7244-145E-DD11743FA5B8}"/>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AutoShape 44">
                <a:extLst>
                  <a:ext uri="{FF2B5EF4-FFF2-40B4-BE49-F238E27FC236}">
                    <a16:creationId xmlns:a16="http://schemas.microsoft.com/office/drawing/2014/main" id="{D5A0CC78-5DF1-0F24-AB5A-612DB423A469}"/>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5">
                <a:extLst>
                  <a:ext uri="{FF2B5EF4-FFF2-40B4-BE49-F238E27FC236}">
                    <a16:creationId xmlns:a16="http://schemas.microsoft.com/office/drawing/2014/main" id="{A854C440-FE53-1AA8-FD68-97ECEE925FA3}"/>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TextBox 52">
                <a:extLst>
                  <a:ext uri="{FF2B5EF4-FFF2-40B4-BE49-F238E27FC236}">
                    <a16:creationId xmlns:a16="http://schemas.microsoft.com/office/drawing/2014/main" id="{CEFD923C-8CF8-2E57-AC38-CFD159DB6B06}"/>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5" name="Freeform 53">
                <a:extLst>
                  <a:ext uri="{FF2B5EF4-FFF2-40B4-BE49-F238E27FC236}">
                    <a16:creationId xmlns:a16="http://schemas.microsoft.com/office/drawing/2014/main" id="{7A16384B-FA0E-1CEC-49B9-F5F7AED92CA8}"/>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6" name="TextBox 55">
                <a:extLst>
                  <a:ext uri="{FF2B5EF4-FFF2-40B4-BE49-F238E27FC236}">
                    <a16:creationId xmlns:a16="http://schemas.microsoft.com/office/drawing/2014/main" id="{BF9DCD51-370D-092F-41A0-7F2018B86ADF}"/>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90A0FC80-42AE-2036-F3DB-61441BC24281}"/>
                </a:ext>
              </a:extLst>
            </p:cNvPr>
            <p:cNvGrpSpPr/>
            <p:nvPr/>
          </p:nvGrpSpPr>
          <p:grpSpPr>
            <a:xfrm>
              <a:off x="25800" y="604"/>
              <a:ext cx="2394" cy="1233"/>
              <a:chOff x="8279827" y="265057"/>
              <a:chExt cx="1648297" cy="863121"/>
            </a:xfrm>
          </p:grpSpPr>
          <p:pic>
            <p:nvPicPr>
              <p:cNvPr id="8" name="Picture 7" descr="tvu">
                <a:extLst>
                  <a:ext uri="{FF2B5EF4-FFF2-40B4-BE49-F238E27FC236}">
                    <a16:creationId xmlns:a16="http://schemas.microsoft.com/office/drawing/2014/main" id="{8220CA00-A877-3166-E1A4-6922123FE6CB}"/>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DACDCAEB-DF81-A625-2115-1944329C0DAC}"/>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7" name="Picture 16">
            <a:extLst>
              <a:ext uri="{FF2B5EF4-FFF2-40B4-BE49-F238E27FC236}">
                <a16:creationId xmlns:a16="http://schemas.microsoft.com/office/drawing/2014/main" id="{D8FF9B3A-3155-02C6-E1FA-21F3711067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5" name="Picture 4">
            <a:extLst>
              <a:ext uri="{FF2B5EF4-FFF2-40B4-BE49-F238E27FC236}">
                <a16:creationId xmlns:a16="http://schemas.microsoft.com/office/drawing/2014/main" id="{71271A22-CDC5-617A-FA49-B70FD454A5A2}"/>
              </a:ext>
            </a:extLst>
          </p:cNvPr>
          <p:cNvPicPr>
            <a:picLocks noChangeAspect="1"/>
          </p:cNvPicPr>
          <p:nvPr/>
        </p:nvPicPr>
        <p:blipFill>
          <a:blip r:embed="rId7"/>
          <a:stretch>
            <a:fillRect/>
          </a:stretch>
        </p:blipFill>
        <p:spPr>
          <a:xfrm>
            <a:off x="3990976" y="1816736"/>
            <a:ext cx="8381999" cy="6891517"/>
          </a:xfrm>
          <a:prstGeom prst="rect">
            <a:avLst/>
          </a:prstGeom>
        </p:spPr>
      </p:pic>
      <p:pic>
        <p:nvPicPr>
          <p:cNvPr id="6" name="Picture 5">
            <a:extLst>
              <a:ext uri="{FF2B5EF4-FFF2-40B4-BE49-F238E27FC236}">
                <a16:creationId xmlns:a16="http://schemas.microsoft.com/office/drawing/2014/main" id="{967B1E76-9903-824B-0E5A-4DFFF42D7892}"/>
              </a:ext>
            </a:extLst>
          </p:cNvPr>
          <p:cNvPicPr>
            <a:picLocks noChangeAspect="1"/>
          </p:cNvPicPr>
          <p:nvPr/>
        </p:nvPicPr>
        <p:blipFill>
          <a:blip r:embed="rId8"/>
          <a:stretch>
            <a:fillRect/>
          </a:stretch>
        </p:blipFill>
        <p:spPr>
          <a:xfrm>
            <a:off x="12372975" y="1488054"/>
            <a:ext cx="5356860" cy="7548880"/>
          </a:xfrm>
          <a:prstGeom prst="rect">
            <a:avLst/>
          </a:prstGeom>
        </p:spPr>
      </p:pic>
    </p:spTree>
    <p:extLst>
      <p:ext uri="{BB962C8B-B14F-4D97-AF65-F5344CB8AC3E}">
        <p14:creationId xmlns:p14="http://schemas.microsoft.com/office/powerpoint/2010/main" val="40108030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TotalTime>
  <Words>956</Words>
  <Application>Microsoft Office PowerPoint</Application>
  <PresentationFormat>Custom</PresentationFormat>
  <Paragraphs>124</Paragraphs>
  <Slides>16</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Tomi Sakae</cp:lastModifiedBy>
  <cp:revision>329</cp:revision>
  <dcterms:created xsi:type="dcterms:W3CDTF">2006-08-16T00:00:00Z</dcterms:created>
  <dcterms:modified xsi:type="dcterms:W3CDTF">2026-01-07T03:44:50Z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A74E385F96EA4A34BC3B6B617110F23A_13</vt:lpwstr>
  </property>
  <property fmtid="{D5CDD505-2E9C-101B-9397-08002B2CF9AE}" pid="3" name="KSOProductBuildVer">
    <vt:lpwstr>2057-12.2.0.19805</vt:lpwstr>
  </property>
</Properties>
</file>